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869" r:id="rId1"/>
  </p:sldMasterIdLst>
  <p:notesMasterIdLst>
    <p:notesMasterId r:id="rId13"/>
  </p:notesMasterIdLst>
  <p:handoutMasterIdLst>
    <p:handoutMasterId r:id="rId14"/>
  </p:handoutMasterIdLst>
  <p:sldIdLst>
    <p:sldId id="256" r:id="rId2"/>
    <p:sldId id="257" r:id="rId3"/>
    <p:sldId id="258" r:id="rId4"/>
    <p:sldId id="267" r:id="rId5"/>
    <p:sldId id="264" r:id="rId6"/>
    <p:sldId id="260" r:id="rId7"/>
    <p:sldId id="265" r:id="rId8"/>
    <p:sldId id="261" r:id="rId9"/>
    <p:sldId id="262" r:id="rId10"/>
    <p:sldId id="263" r:id="rId11"/>
    <p:sldId id="266" r:id="rId12"/>
  </p:sldIdLst>
  <p:sldSz cx="12192000" cy="6858000"/>
  <p:notesSz cx="6858000" cy="9144000"/>
  <p:defaultTextStyle>
    <a:defPPr>
      <a:defRPr lang="en-US"/>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4319" userDrawn="1">
          <p15:clr>
            <a:srgbClr val="A4A3A4"/>
          </p15:clr>
        </p15:guide>
        <p15:guide id="2" pos="383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ey Earle" initials="HG8626" lastIdx="4" clrIdx="0"/>
  <p:cmAuthor id="1" name="Earle, Carey" initials="EC" lastIdx="2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DC2"/>
    <a:srgbClr val="E07424"/>
    <a:srgbClr val="2CA63B"/>
    <a:srgbClr val="3D9B35"/>
    <a:srgbClr val="00A8B4"/>
    <a:srgbClr val="FFFFFF"/>
    <a:srgbClr val="000000"/>
    <a:srgbClr val="2CAA3B"/>
    <a:srgbClr val="2EB03D"/>
    <a:srgbClr val="81BC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57" autoAdjust="0"/>
    <p:restoredTop sz="81020" autoAdjust="0"/>
  </p:normalViewPr>
  <p:slideViewPr>
    <p:cSldViewPr snapToGrid="0" showGuides="1">
      <p:cViewPr varScale="1">
        <p:scale>
          <a:sx n="98" d="100"/>
          <a:sy n="98" d="100"/>
        </p:scale>
        <p:origin x="800" y="184"/>
      </p:cViewPr>
      <p:guideLst>
        <p:guide orient="horz" pos="4319"/>
        <p:guide pos="3839"/>
      </p:guideLst>
    </p:cSldViewPr>
  </p:slideViewPr>
  <p:notesTextViewPr>
    <p:cViewPr>
      <p:scale>
        <a:sx n="3" d="2"/>
        <a:sy n="3" d="2"/>
      </p:scale>
      <p:origin x="0" y="0"/>
    </p:cViewPr>
  </p:notesTextViewPr>
  <p:sorterViewPr>
    <p:cViewPr>
      <p:scale>
        <a:sx n="116" d="100"/>
        <a:sy n="116" d="100"/>
      </p:scale>
      <p:origin x="0" y="0"/>
    </p:cViewPr>
  </p:sorterViewPr>
  <p:notesViewPr>
    <p:cSldViewPr snapToGrid="0" showGuides="1">
      <p:cViewPr>
        <p:scale>
          <a:sx n="86" d="100"/>
          <a:sy n="86" d="100"/>
        </p:scale>
        <p:origin x="-184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3" y="2"/>
            <a:ext cx="2972687" cy="45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31" tIns="45963" rIns="91931" bIns="45963" numCol="1" anchor="t" anchorCtr="0" compatLnSpc="1">
            <a:prstTxWarp prst="textNoShape">
              <a:avLst/>
            </a:prstTxWarp>
          </a:bodyPr>
          <a:lstStyle>
            <a:lvl1pPr defTabSz="918507" eaLnBrk="0" hangingPunct="0">
              <a:defRPr>
                <a:latin typeface="Arial" charset="0"/>
                <a:cs typeface="+mn-cs"/>
              </a:defRPr>
            </a:lvl1pPr>
          </a:lstStyle>
          <a:p>
            <a:pPr>
              <a:defRPr/>
            </a:pPr>
            <a:endParaRPr lang="en-US"/>
          </a:p>
        </p:txBody>
      </p:sp>
      <p:sp>
        <p:nvSpPr>
          <p:cNvPr id="37891" name="Rectangle 3"/>
          <p:cNvSpPr>
            <a:spLocks noGrp="1" noChangeArrowheads="1"/>
          </p:cNvSpPr>
          <p:nvPr>
            <p:ph type="dt" sz="quarter" idx="1"/>
          </p:nvPr>
        </p:nvSpPr>
        <p:spPr bwMode="auto">
          <a:xfrm>
            <a:off x="3883748" y="2"/>
            <a:ext cx="2972686" cy="45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31" tIns="45963" rIns="91931" bIns="45963" numCol="1" anchor="t" anchorCtr="0" compatLnSpc="1">
            <a:prstTxWarp prst="textNoShape">
              <a:avLst/>
            </a:prstTxWarp>
          </a:bodyPr>
          <a:lstStyle>
            <a:lvl1pPr algn="r" defTabSz="918507" eaLnBrk="0" hangingPunct="0">
              <a:defRPr>
                <a:latin typeface="Arial" charset="0"/>
                <a:cs typeface="+mn-cs"/>
              </a:defRPr>
            </a:lvl1pPr>
          </a:lstStyle>
          <a:p>
            <a:pPr>
              <a:defRPr/>
            </a:pPr>
            <a:fld id="{F317F3CA-CF3E-4664-8D1C-B301BE68F682}" type="datetimeFigureOut">
              <a:rPr lang="en-US"/>
              <a:pPr>
                <a:defRPr/>
              </a:pPr>
              <a:t>8/21/20</a:t>
            </a:fld>
            <a:endParaRPr lang="en-US"/>
          </a:p>
        </p:txBody>
      </p:sp>
      <p:sp>
        <p:nvSpPr>
          <p:cNvPr id="37892" name="Rectangle 4"/>
          <p:cNvSpPr>
            <a:spLocks noGrp="1" noChangeArrowheads="1"/>
          </p:cNvSpPr>
          <p:nvPr>
            <p:ph type="ftr" sz="quarter" idx="2"/>
          </p:nvPr>
        </p:nvSpPr>
        <p:spPr bwMode="auto">
          <a:xfrm>
            <a:off x="3" y="8687112"/>
            <a:ext cx="2972687" cy="45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31" tIns="45963" rIns="91931" bIns="45963" numCol="1" anchor="b" anchorCtr="0" compatLnSpc="1">
            <a:prstTxWarp prst="textNoShape">
              <a:avLst/>
            </a:prstTxWarp>
          </a:bodyPr>
          <a:lstStyle>
            <a:lvl1pPr defTabSz="918507" eaLnBrk="0" hangingPunct="0">
              <a:defRPr>
                <a:latin typeface="Arial" charset="0"/>
                <a:cs typeface="+mn-cs"/>
              </a:defRPr>
            </a:lvl1pPr>
          </a:lstStyle>
          <a:p>
            <a:pPr>
              <a:defRPr/>
            </a:pPr>
            <a:endParaRPr lang="en-US"/>
          </a:p>
        </p:txBody>
      </p:sp>
      <p:sp>
        <p:nvSpPr>
          <p:cNvPr id="37893" name="Rectangle 5"/>
          <p:cNvSpPr>
            <a:spLocks noGrp="1" noChangeArrowheads="1"/>
          </p:cNvSpPr>
          <p:nvPr>
            <p:ph type="sldNum" sz="quarter" idx="3"/>
          </p:nvPr>
        </p:nvSpPr>
        <p:spPr bwMode="auto">
          <a:xfrm>
            <a:off x="3883748" y="8687112"/>
            <a:ext cx="2972686" cy="45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31" tIns="45963" rIns="91931" bIns="45963" numCol="1" anchor="b" anchorCtr="0" compatLnSpc="1">
            <a:prstTxWarp prst="textNoShape">
              <a:avLst/>
            </a:prstTxWarp>
          </a:bodyPr>
          <a:lstStyle>
            <a:lvl1pPr algn="r" defTabSz="918507" eaLnBrk="0" hangingPunct="0">
              <a:defRPr>
                <a:latin typeface="Arial" charset="0"/>
                <a:cs typeface="+mn-cs"/>
              </a:defRPr>
            </a:lvl1pPr>
          </a:lstStyle>
          <a:p>
            <a:pPr>
              <a:defRPr/>
            </a:pPr>
            <a:fld id="{83E78472-DEFD-4469-94E0-3FB23967CA67}" type="slidenum">
              <a:rPr lang="en-US"/>
              <a:pPr>
                <a:defRPr/>
              </a:pPr>
              <a:t>‹#›</a:t>
            </a:fld>
            <a:endParaRPr lang="en-US"/>
          </a:p>
        </p:txBody>
      </p:sp>
    </p:spTree>
    <p:extLst>
      <p:ext uri="{BB962C8B-B14F-4D97-AF65-F5344CB8AC3E}">
        <p14:creationId xmlns:p14="http://schemas.microsoft.com/office/powerpoint/2010/main" val="41851934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3" y="2"/>
            <a:ext cx="2972687" cy="45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31" tIns="45963" rIns="91931" bIns="45963" numCol="1" anchor="t" anchorCtr="0" compatLnSpc="1">
            <a:prstTxWarp prst="textNoShape">
              <a:avLst/>
            </a:prstTxWarp>
          </a:bodyPr>
          <a:lstStyle>
            <a:lvl1pPr defTabSz="918507">
              <a:defRPr>
                <a:latin typeface="Arial" charset="0"/>
                <a:cs typeface="+mn-cs"/>
              </a:defRPr>
            </a:lvl1pPr>
          </a:lstStyle>
          <a:p>
            <a:pPr>
              <a:defRPr/>
            </a:pPr>
            <a:endParaRPr lang="en-US"/>
          </a:p>
        </p:txBody>
      </p:sp>
      <p:sp>
        <p:nvSpPr>
          <p:cNvPr id="14339" name="Rectangle 3"/>
          <p:cNvSpPr>
            <a:spLocks noGrp="1" noChangeArrowheads="1"/>
          </p:cNvSpPr>
          <p:nvPr>
            <p:ph type="dt" idx="1"/>
          </p:nvPr>
        </p:nvSpPr>
        <p:spPr bwMode="auto">
          <a:xfrm>
            <a:off x="3883748" y="2"/>
            <a:ext cx="2972686" cy="45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31" tIns="45963" rIns="91931" bIns="45963" numCol="1" anchor="t" anchorCtr="0" compatLnSpc="1">
            <a:prstTxWarp prst="textNoShape">
              <a:avLst/>
            </a:prstTxWarp>
          </a:bodyPr>
          <a:lstStyle>
            <a:lvl1pPr algn="r" defTabSz="918507">
              <a:defRPr>
                <a:latin typeface="Arial" charset="0"/>
                <a:cs typeface="+mn-cs"/>
              </a:defRPr>
            </a:lvl1pPr>
          </a:lstStyle>
          <a:p>
            <a:pPr>
              <a:defRPr/>
            </a:pPr>
            <a:endParaRPr lang="en-US"/>
          </a:p>
        </p:txBody>
      </p:sp>
      <p:sp>
        <p:nvSpPr>
          <p:cNvPr id="101380" name="Rectangle 4"/>
          <p:cNvSpPr>
            <a:spLocks noGrp="1" noRot="1" noChangeAspect="1" noChangeArrowheads="1" noTextEdit="1"/>
          </p:cNvSpPr>
          <p:nvPr>
            <p:ph type="sldImg" idx="2"/>
          </p:nvPr>
        </p:nvSpPr>
        <p:spPr bwMode="auto">
          <a:xfrm>
            <a:off x="381000" y="687388"/>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p:cNvSpPr>
            <a:spLocks noGrp="1" noChangeArrowheads="1"/>
          </p:cNvSpPr>
          <p:nvPr>
            <p:ph type="body" sz="quarter" idx="3"/>
          </p:nvPr>
        </p:nvSpPr>
        <p:spPr bwMode="auto">
          <a:xfrm>
            <a:off x="688774" y="4344335"/>
            <a:ext cx="5480452" cy="411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31" tIns="45963" rIns="91931" bIns="4596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342" name="Rectangle 6"/>
          <p:cNvSpPr>
            <a:spLocks noGrp="1" noChangeArrowheads="1"/>
          </p:cNvSpPr>
          <p:nvPr>
            <p:ph type="ftr" sz="quarter" idx="4"/>
          </p:nvPr>
        </p:nvSpPr>
        <p:spPr bwMode="auto">
          <a:xfrm>
            <a:off x="3" y="8687112"/>
            <a:ext cx="2972687" cy="45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31" tIns="45963" rIns="91931" bIns="45963" numCol="1" anchor="b" anchorCtr="0" compatLnSpc="1">
            <a:prstTxWarp prst="textNoShape">
              <a:avLst/>
            </a:prstTxWarp>
          </a:bodyPr>
          <a:lstStyle>
            <a:lvl1pPr defTabSz="918507">
              <a:defRPr>
                <a:latin typeface="Arial" charset="0"/>
                <a:cs typeface="+mn-cs"/>
              </a:defRPr>
            </a:lvl1pPr>
          </a:lstStyle>
          <a:p>
            <a:pPr>
              <a:defRPr/>
            </a:pPr>
            <a:endParaRPr lang="en-US"/>
          </a:p>
        </p:txBody>
      </p:sp>
      <p:sp>
        <p:nvSpPr>
          <p:cNvPr id="14343" name="Rectangle 7"/>
          <p:cNvSpPr>
            <a:spLocks noGrp="1" noChangeArrowheads="1"/>
          </p:cNvSpPr>
          <p:nvPr>
            <p:ph type="sldNum" sz="quarter" idx="5"/>
          </p:nvPr>
        </p:nvSpPr>
        <p:spPr bwMode="auto">
          <a:xfrm>
            <a:off x="3883748" y="8687112"/>
            <a:ext cx="2972686" cy="45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31" tIns="45963" rIns="91931" bIns="45963" numCol="1" anchor="b" anchorCtr="0" compatLnSpc="1">
            <a:prstTxWarp prst="textNoShape">
              <a:avLst/>
            </a:prstTxWarp>
          </a:bodyPr>
          <a:lstStyle>
            <a:lvl1pPr algn="r" defTabSz="918507">
              <a:defRPr>
                <a:latin typeface="Arial" charset="0"/>
                <a:cs typeface="+mn-cs"/>
              </a:defRPr>
            </a:lvl1pPr>
          </a:lstStyle>
          <a:p>
            <a:pPr>
              <a:defRPr/>
            </a:pPr>
            <a:fld id="{F8D6C22F-4055-4ED1-A7B9-EDA261F8A9F0}" type="slidenum">
              <a:rPr lang="en-US"/>
              <a:pPr>
                <a:defRPr/>
              </a:pPr>
              <a:t>‹#›</a:t>
            </a:fld>
            <a:endParaRPr lang="en-US"/>
          </a:p>
        </p:txBody>
      </p:sp>
    </p:spTree>
    <p:extLst>
      <p:ext uri="{BB962C8B-B14F-4D97-AF65-F5344CB8AC3E}">
        <p14:creationId xmlns:p14="http://schemas.microsoft.com/office/powerpoint/2010/main" val="1222880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D6C22F-4055-4ED1-A7B9-EDA261F8A9F0}" type="slidenum">
              <a:rPr lang="en-US" smtClean="0"/>
              <a:pPr>
                <a:defRPr/>
              </a:pPr>
              <a:t>2</a:t>
            </a:fld>
            <a:endParaRPr lang="en-US"/>
          </a:p>
        </p:txBody>
      </p:sp>
    </p:spTree>
    <p:extLst>
      <p:ext uri="{BB962C8B-B14F-4D97-AF65-F5344CB8AC3E}">
        <p14:creationId xmlns:p14="http://schemas.microsoft.com/office/powerpoint/2010/main" val="1416798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D6C22F-4055-4ED1-A7B9-EDA261F8A9F0}" type="slidenum">
              <a:rPr lang="en-US" smtClean="0"/>
              <a:pPr>
                <a:defRPr/>
              </a:pPr>
              <a:t>3</a:t>
            </a:fld>
            <a:endParaRPr lang="en-US"/>
          </a:p>
        </p:txBody>
      </p:sp>
    </p:spTree>
    <p:extLst>
      <p:ext uri="{BB962C8B-B14F-4D97-AF65-F5344CB8AC3E}">
        <p14:creationId xmlns:p14="http://schemas.microsoft.com/office/powerpoint/2010/main" val="2632811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D6C22F-4055-4ED1-A7B9-EDA261F8A9F0}" type="slidenum">
              <a:rPr lang="en-US" smtClean="0"/>
              <a:pPr>
                <a:defRPr/>
              </a:pPr>
              <a:t>6</a:t>
            </a:fld>
            <a:endParaRPr lang="en-US"/>
          </a:p>
        </p:txBody>
      </p:sp>
    </p:spTree>
    <p:extLst>
      <p:ext uri="{BB962C8B-B14F-4D97-AF65-F5344CB8AC3E}">
        <p14:creationId xmlns:p14="http://schemas.microsoft.com/office/powerpoint/2010/main" val="88260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D6C22F-4055-4ED1-A7B9-EDA261F8A9F0}" type="slidenum">
              <a:rPr lang="en-US" smtClean="0"/>
              <a:pPr>
                <a:defRPr/>
              </a:pPr>
              <a:t>7</a:t>
            </a:fld>
            <a:endParaRPr lang="en-US"/>
          </a:p>
        </p:txBody>
      </p:sp>
    </p:spTree>
    <p:extLst>
      <p:ext uri="{BB962C8B-B14F-4D97-AF65-F5344CB8AC3E}">
        <p14:creationId xmlns:p14="http://schemas.microsoft.com/office/powerpoint/2010/main" val="1426663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D6C22F-4055-4ED1-A7B9-EDA261F8A9F0}" type="slidenum">
              <a:rPr lang="en-US" smtClean="0"/>
              <a:pPr>
                <a:defRPr/>
              </a:pPr>
              <a:t>8</a:t>
            </a:fld>
            <a:endParaRPr lang="en-US"/>
          </a:p>
        </p:txBody>
      </p:sp>
    </p:spTree>
    <p:extLst>
      <p:ext uri="{BB962C8B-B14F-4D97-AF65-F5344CB8AC3E}">
        <p14:creationId xmlns:p14="http://schemas.microsoft.com/office/powerpoint/2010/main" val="3557616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D6C22F-4055-4ED1-A7B9-EDA261F8A9F0}" type="slidenum">
              <a:rPr lang="en-US" smtClean="0"/>
              <a:pPr>
                <a:defRPr/>
              </a:pPr>
              <a:t>10</a:t>
            </a:fld>
            <a:endParaRPr lang="en-US"/>
          </a:p>
        </p:txBody>
      </p:sp>
    </p:spTree>
    <p:extLst>
      <p:ext uri="{BB962C8B-B14F-4D97-AF65-F5344CB8AC3E}">
        <p14:creationId xmlns:p14="http://schemas.microsoft.com/office/powerpoint/2010/main" val="4104953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D6C22F-4055-4ED1-A7B9-EDA261F8A9F0}" type="slidenum">
              <a:rPr lang="en-US" smtClean="0"/>
              <a:pPr>
                <a:defRPr/>
              </a:pPr>
              <a:t>11</a:t>
            </a:fld>
            <a:endParaRPr lang="en-US"/>
          </a:p>
        </p:txBody>
      </p:sp>
    </p:spTree>
    <p:extLst>
      <p:ext uri="{BB962C8B-B14F-4D97-AF65-F5344CB8AC3E}">
        <p14:creationId xmlns:p14="http://schemas.microsoft.com/office/powerpoint/2010/main" val="9796865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5" name="Picture 4" descr="A person standing in front of a window&#10;&#10;Description automatically generated">
            <a:extLst>
              <a:ext uri="{FF2B5EF4-FFF2-40B4-BE49-F238E27FC236}">
                <a16:creationId xmlns:a16="http://schemas.microsoft.com/office/drawing/2014/main" id="{9C5F4CE5-2F5C-BC41-B51D-A625138FE7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092" b="2606"/>
          <a:stretch/>
        </p:blipFill>
        <p:spPr>
          <a:xfrm>
            <a:off x="0" y="-1"/>
            <a:ext cx="12192000" cy="6858001"/>
          </a:xfrm>
          <a:prstGeom prst="rect">
            <a:avLst/>
          </a:prstGeom>
        </p:spPr>
      </p:pic>
      <p:sp>
        <p:nvSpPr>
          <p:cNvPr id="2" name="Title 1"/>
          <p:cNvSpPr>
            <a:spLocks noGrp="1"/>
          </p:cNvSpPr>
          <p:nvPr>
            <p:ph type="ctrTitle" hasCustomPrompt="1"/>
          </p:nvPr>
        </p:nvSpPr>
        <p:spPr>
          <a:xfrm>
            <a:off x="609601" y="3428999"/>
            <a:ext cx="11582403" cy="923330"/>
          </a:xfrm>
          <a:solidFill>
            <a:schemeClr val="tx2">
              <a:alpha val="90000"/>
            </a:schemeClr>
          </a:solidFill>
        </p:spPr>
        <p:txBody>
          <a:bodyPr wrap="square" lIns="182880" rIns="457200" anchor="b">
            <a:spAutoFit/>
          </a:bodyPr>
          <a:lstStyle>
            <a:lvl1pPr algn="l">
              <a:defRPr sz="4000"/>
            </a:lvl1pPr>
          </a:lstStyle>
          <a:p>
            <a:r>
              <a:rPr lang="en-US" dirty="0"/>
              <a:t>Underwriting Best Practices</a:t>
            </a:r>
          </a:p>
        </p:txBody>
      </p:sp>
      <p:sp>
        <p:nvSpPr>
          <p:cNvPr id="3" name="Subtitle 2"/>
          <p:cNvSpPr>
            <a:spLocks noGrp="1"/>
          </p:cNvSpPr>
          <p:nvPr>
            <p:ph type="subTitle" idx="1" hasCustomPrompt="1"/>
          </p:nvPr>
        </p:nvSpPr>
        <p:spPr>
          <a:xfrm>
            <a:off x="1701984" y="4352330"/>
            <a:ext cx="10490015" cy="488034"/>
          </a:xfrm>
          <a:solidFill>
            <a:schemeClr val="accent1"/>
          </a:solidFill>
        </p:spPr>
        <p:txBody>
          <a:bodyPr lIns="182880" tIns="91440" rIns="457200" bIns="91440">
            <a:noAutofit/>
          </a:bodyPr>
          <a:lstStyle>
            <a:lvl1pPr marL="0" indent="0" algn="l">
              <a:buNone/>
              <a:defRPr sz="240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 </a:t>
            </a:r>
          </a:p>
        </p:txBody>
      </p:sp>
      <p:grpSp>
        <p:nvGrpSpPr>
          <p:cNvPr id="8" name="Group 7">
            <a:extLst>
              <a:ext uri="{FF2B5EF4-FFF2-40B4-BE49-F238E27FC236}">
                <a16:creationId xmlns:a16="http://schemas.microsoft.com/office/drawing/2014/main" id="{2DF04031-43A9-714B-AA6F-BB49F3060AB3}"/>
              </a:ext>
            </a:extLst>
          </p:cNvPr>
          <p:cNvGrpSpPr/>
          <p:nvPr userDrawn="1"/>
        </p:nvGrpSpPr>
        <p:grpSpPr>
          <a:xfrm>
            <a:off x="609601" y="0"/>
            <a:ext cx="3042062" cy="1570384"/>
            <a:chOff x="435429" y="0"/>
            <a:chExt cx="3568535" cy="1842161"/>
          </a:xfrm>
        </p:grpSpPr>
        <p:sp>
          <p:nvSpPr>
            <p:cNvPr id="9" name="Rectangle 8">
              <a:extLst>
                <a:ext uri="{FF2B5EF4-FFF2-40B4-BE49-F238E27FC236}">
                  <a16:creationId xmlns:a16="http://schemas.microsoft.com/office/drawing/2014/main" id="{0E31FC7B-D70D-F047-BA5B-354EF1F67CDE}"/>
                </a:ext>
              </a:extLst>
            </p:cNvPr>
            <p:cNvSpPr/>
            <p:nvPr userDrawn="1"/>
          </p:nvSpPr>
          <p:spPr>
            <a:xfrm>
              <a:off x="435429" y="0"/>
              <a:ext cx="3568535" cy="1842161"/>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pic>
          <p:nvPicPr>
            <p:cNvPr id="10" name="Picture 6" descr="NLGWhite.png">
              <a:extLst>
                <a:ext uri="{FF2B5EF4-FFF2-40B4-BE49-F238E27FC236}">
                  <a16:creationId xmlns:a16="http://schemas.microsoft.com/office/drawing/2014/main" id="{631207B6-A53D-5C44-B390-6E67849F0F4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6183"/>
            <a:stretch/>
          </p:blipFill>
          <p:spPr bwMode="auto">
            <a:xfrm>
              <a:off x="802238" y="753686"/>
              <a:ext cx="2834917" cy="822961"/>
            </a:xfrm>
            <a:prstGeom prst="rect">
              <a:avLst/>
            </a:prstGeom>
            <a:noFill/>
            <a:ln w="9525">
              <a:noFill/>
              <a:miter lim="800000"/>
              <a:headEnd/>
              <a:tailEnd/>
            </a:ln>
          </p:spPr>
        </p:pic>
      </p:grpSp>
      <p:grpSp>
        <p:nvGrpSpPr>
          <p:cNvPr id="12" name="Group 11">
            <a:extLst>
              <a:ext uri="{FF2B5EF4-FFF2-40B4-BE49-F238E27FC236}">
                <a16:creationId xmlns:a16="http://schemas.microsoft.com/office/drawing/2014/main" id="{2B06F321-089A-7F45-B075-2EF7E22ACA44}"/>
              </a:ext>
            </a:extLst>
          </p:cNvPr>
          <p:cNvGrpSpPr/>
          <p:nvPr userDrawn="1"/>
        </p:nvGrpSpPr>
        <p:grpSpPr>
          <a:xfrm>
            <a:off x="125149" y="6620842"/>
            <a:ext cx="11941702" cy="215444"/>
            <a:chOff x="166862" y="6620840"/>
            <a:chExt cx="15922270" cy="215444"/>
          </a:xfrm>
        </p:grpSpPr>
        <p:sp>
          <p:nvSpPr>
            <p:cNvPr id="13" name="Date Placeholder 3">
              <a:extLst>
                <a:ext uri="{FF2B5EF4-FFF2-40B4-BE49-F238E27FC236}">
                  <a16:creationId xmlns:a16="http://schemas.microsoft.com/office/drawing/2014/main" id="{418DAC44-94D1-A941-878B-19F9EECB393A}"/>
                </a:ext>
              </a:extLst>
            </p:cNvPr>
            <p:cNvSpPr txBox="1">
              <a:spLocks/>
            </p:cNvSpPr>
            <p:nvPr/>
          </p:nvSpPr>
          <p:spPr>
            <a:xfrm>
              <a:off x="13345932" y="6673686"/>
              <a:ext cx="2743200" cy="103875"/>
            </a:xfrm>
            <a:prstGeom prst="rect">
              <a:avLst/>
            </a:prstGeom>
          </p:spPr>
          <p:txBody>
            <a:bodyPr vert="horz" lIns="0" tIns="0" rIns="0" bIns="0" rtlCol="0" anchor="ctr">
              <a:spAutoFit/>
            </a:bodyPr>
            <a:lstStyle>
              <a:defPPr>
                <a:defRPr lang="en-US"/>
              </a:defPPr>
              <a:lvl1pPr marL="0" algn="l" defTabSz="914400" rtl="0" eaLnBrk="1" latinLnBrk="0" hangingPunct="1">
                <a:defRPr sz="900" kern="1200">
                  <a:solidFill>
                    <a:schemeClr val="bg1">
                      <a:lumMod val="60000"/>
                      <a:lumOff val="40000"/>
                    </a:schemeClr>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75" b="0" i="0" dirty="0">
                  <a:solidFill>
                    <a:schemeClr val="bg2"/>
                  </a:solidFill>
                  <a:latin typeface="Arial" panose="020B0604020202020204" pitchFamily="34" charset="0"/>
                  <a:ea typeface="Open Sans Condensed Light" charset="0"/>
                  <a:cs typeface="Arial" panose="020B0604020202020204" pitchFamily="34" charset="0"/>
                </a:rPr>
                <a:t>Copyright © 2020 National</a:t>
              </a:r>
              <a:r>
                <a:rPr lang="en-US" sz="675" b="0" i="0" baseline="0" dirty="0">
                  <a:solidFill>
                    <a:schemeClr val="bg2"/>
                  </a:solidFill>
                  <a:latin typeface="Arial" panose="020B0604020202020204" pitchFamily="34" charset="0"/>
                  <a:ea typeface="Open Sans Condensed Light" charset="0"/>
                  <a:cs typeface="Arial" panose="020B0604020202020204" pitchFamily="34" charset="0"/>
                </a:rPr>
                <a:t> Life Group</a:t>
              </a:r>
              <a:endParaRPr lang="en-US" sz="675" b="0" i="0" dirty="0">
                <a:solidFill>
                  <a:schemeClr val="bg2"/>
                </a:solidFill>
                <a:latin typeface="Arial" panose="020B0604020202020204" pitchFamily="34" charset="0"/>
                <a:ea typeface="Open Sans Condensed Light" charset="0"/>
                <a:cs typeface="Arial" panose="020B0604020202020204" pitchFamily="34" charset="0"/>
              </a:endParaRPr>
            </a:p>
          </p:txBody>
        </p:sp>
        <p:sp>
          <p:nvSpPr>
            <p:cNvPr id="14" name="TextBox 13">
              <a:extLst>
                <a:ext uri="{FF2B5EF4-FFF2-40B4-BE49-F238E27FC236}">
                  <a16:creationId xmlns:a16="http://schemas.microsoft.com/office/drawing/2014/main" id="{DD54B42C-D63D-F84C-8500-85192E7786B7}"/>
                </a:ext>
              </a:extLst>
            </p:cNvPr>
            <p:cNvSpPr txBox="1"/>
            <p:nvPr userDrawn="1"/>
          </p:nvSpPr>
          <p:spPr>
            <a:xfrm>
              <a:off x="6347381" y="6620840"/>
              <a:ext cx="3561232" cy="215444"/>
            </a:xfrm>
            <a:prstGeom prst="rect">
              <a:avLst/>
            </a:prstGeom>
            <a:noFill/>
          </p:spPr>
          <p:txBody>
            <a:bodyPr wrap="none" rtlCol="0">
              <a:spAutoFit/>
            </a:bodyPr>
            <a:lstStyle/>
            <a:p>
              <a:pPr marL="0" marR="0" indent="0" algn="l" defTabSz="914377" rtl="0" eaLnBrk="1" fontAlgn="base" latinLnBrk="0" hangingPunct="1">
                <a:lnSpc>
                  <a:spcPct val="100000"/>
                </a:lnSpc>
                <a:spcBef>
                  <a:spcPct val="0"/>
                </a:spcBef>
                <a:spcAft>
                  <a:spcPct val="0"/>
                </a:spcAft>
                <a:buClrTx/>
                <a:buSzTx/>
                <a:buFontTx/>
                <a:buNone/>
                <a:tabLst/>
                <a:defRPr/>
              </a:pPr>
              <a:r>
                <a:rPr lang="is-IS" sz="800" b="1" i="0" kern="1200" dirty="0">
                  <a:solidFill>
                    <a:schemeClr val="bg2"/>
                  </a:solidFill>
                  <a:latin typeface="Arial" panose="020B0604020202020204" pitchFamily="34" charset="0"/>
                  <a:ea typeface="Open Sans Condensed Light" charset="0"/>
                  <a:cs typeface="Arial" panose="020B0604020202020204" pitchFamily="34" charset="0"/>
                </a:rPr>
                <a:t> </a:t>
              </a:r>
              <a:r>
                <a:rPr lang="de-DE" sz="800" b="1" i="0" kern="1200" dirty="0" err="1">
                  <a:solidFill>
                    <a:schemeClr val="bg2"/>
                  </a:solidFill>
                  <a:latin typeface="Arial" panose="020B0604020202020204" pitchFamily="34" charset="0"/>
                  <a:ea typeface="Open Sans Condensed Light" charset="0"/>
                  <a:cs typeface="Arial" panose="020B0604020202020204" pitchFamily="34" charset="0"/>
                </a:rPr>
                <a:t>For</a:t>
              </a:r>
              <a:r>
                <a:rPr lang="de-DE" sz="800" b="1" i="0" kern="1200" dirty="0">
                  <a:solidFill>
                    <a:schemeClr val="bg2"/>
                  </a:solidFill>
                  <a:latin typeface="Arial" panose="020B0604020202020204" pitchFamily="34" charset="0"/>
                  <a:ea typeface="Open Sans Condensed Light" charset="0"/>
                  <a:cs typeface="Arial" panose="020B0604020202020204" pitchFamily="34" charset="0"/>
                </a:rPr>
                <a:t> Agent </a:t>
              </a:r>
              <a:r>
                <a:rPr lang="de-DE" sz="800" b="1" i="0" kern="1200" dirty="0" err="1">
                  <a:solidFill>
                    <a:schemeClr val="bg2"/>
                  </a:solidFill>
                  <a:latin typeface="Arial" panose="020B0604020202020204" pitchFamily="34" charset="0"/>
                  <a:ea typeface="Open Sans Condensed Light" charset="0"/>
                  <a:cs typeface="Arial" panose="020B0604020202020204" pitchFamily="34" charset="0"/>
                </a:rPr>
                <a:t>Use</a:t>
              </a:r>
              <a:r>
                <a:rPr lang="de-DE" sz="800" b="1" i="0" kern="1200" dirty="0">
                  <a:solidFill>
                    <a:schemeClr val="bg2"/>
                  </a:solidFill>
                  <a:latin typeface="Arial" panose="020B0604020202020204" pitchFamily="34" charset="0"/>
                  <a:ea typeface="Open Sans Condensed Light" charset="0"/>
                  <a:cs typeface="Arial" panose="020B0604020202020204" pitchFamily="34" charset="0"/>
                </a:rPr>
                <a:t> </a:t>
              </a:r>
              <a:r>
                <a:rPr lang="de-DE" sz="800" b="1" i="0" kern="1200" dirty="0" err="1">
                  <a:solidFill>
                    <a:schemeClr val="bg2"/>
                  </a:solidFill>
                  <a:latin typeface="Arial" panose="020B0604020202020204" pitchFamily="34" charset="0"/>
                  <a:ea typeface="Open Sans Condensed Light" charset="0"/>
                  <a:cs typeface="Arial" panose="020B0604020202020204" pitchFamily="34" charset="0"/>
                </a:rPr>
                <a:t>Only</a:t>
              </a:r>
              <a:r>
                <a:rPr lang="de-DE" sz="800" b="1" i="0" kern="1200" dirty="0">
                  <a:solidFill>
                    <a:schemeClr val="bg2"/>
                  </a:solidFill>
                  <a:latin typeface="Arial" panose="020B0604020202020204" pitchFamily="34" charset="0"/>
                  <a:ea typeface="Open Sans Condensed Light" charset="0"/>
                  <a:cs typeface="Arial" panose="020B0604020202020204" pitchFamily="34" charset="0"/>
                </a:rPr>
                <a:t> – Not </a:t>
              </a:r>
              <a:r>
                <a:rPr lang="de-DE" sz="800" b="1" i="0" kern="1200" dirty="0" err="1">
                  <a:solidFill>
                    <a:schemeClr val="bg2"/>
                  </a:solidFill>
                  <a:latin typeface="Arial" panose="020B0604020202020204" pitchFamily="34" charset="0"/>
                  <a:ea typeface="Open Sans Condensed Light" charset="0"/>
                  <a:cs typeface="Arial" panose="020B0604020202020204" pitchFamily="34" charset="0"/>
                </a:rPr>
                <a:t>For</a:t>
              </a:r>
              <a:r>
                <a:rPr lang="de-DE" sz="800" b="1" i="0" kern="1200" dirty="0">
                  <a:solidFill>
                    <a:schemeClr val="bg2"/>
                  </a:solidFill>
                  <a:latin typeface="Arial" panose="020B0604020202020204" pitchFamily="34" charset="0"/>
                  <a:ea typeface="Open Sans Condensed Light" charset="0"/>
                  <a:cs typeface="Arial" panose="020B0604020202020204" pitchFamily="34" charset="0"/>
                </a:rPr>
                <a:t> </a:t>
              </a:r>
              <a:r>
                <a:rPr lang="de-DE" sz="800" b="1" i="0" kern="1200" dirty="0" err="1">
                  <a:solidFill>
                    <a:schemeClr val="bg2"/>
                  </a:solidFill>
                  <a:latin typeface="Arial" panose="020B0604020202020204" pitchFamily="34" charset="0"/>
                  <a:ea typeface="Open Sans Condensed Light" charset="0"/>
                  <a:cs typeface="Arial" panose="020B0604020202020204" pitchFamily="34" charset="0"/>
                </a:rPr>
                <a:t>Use</a:t>
              </a:r>
              <a:r>
                <a:rPr lang="de-DE" sz="800" b="1" i="0" kern="1200" dirty="0">
                  <a:solidFill>
                    <a:schemeClr val="bg2"/>
                  </a:solidFill>
                  <a:latin typeface="Arial" panose="020B0604020202020204" pitchFamily="34" charset="0"/>
                  <a:ea typeface="Open Sans Condensed Light" charset="0"/>
                  <a:cs typeface="Arial" panose="020B0604020202020204" pitchFamily="34" charset="0"/>
                </a:rPr>
                <a:t> </a:t>
              </a:r>
              <a:r>
                <a:rPr lang="de-DE" sz="800" b="1" i="0" kern="1200" dirty="0" err="1">
                  <a:solidFill>
                    <a:schemeClr val="bg2"/>
                  </a:solidFill>
                  <a:latin typeface="Arial" panose="020B0604020202020204" pitchFamily="34" charset="0"/>
                  <a:ea typeface="Open Sans Condensed Light" charset="0"/>
                  <a:cs typeface="Arial" panose="020B0604020202020204" pitchFamily="34" charset="0"/>
                </a:rPr>
                <a:t>With</a:t>
              </a:r>
              <a:r>
                <a:rPr lang="de-DE" sz="800" b="1" i="0" kern="1200" dirty="0">
                  <a:solidFill>
                    <a:schemeClr val="bg2"/>
                  </a:solidFill>
                  <a:latin typeface="Arial" panose="020B0604020202020204" pitchFamily="34" charset="0"/>
                  <a:ea typeface="Open Sans Condensed Light" charset="0"/>
                  <a:cs typeface="Arial" panose="020B0604020202020204" pitchFamily="34" charset="0"/>
                </a:rPr>
                <a:t> The Public</a:t>
              </a:r>
            </a:p>
          </p:txBody>
        </p:sp>
        <p:sp>
          <p:nvSpPr>
            <p:cNvPr id="18" name="TextBox 17">
              <a:extLst>
                <a:ext uri="{FF2B5EF4-FFF2-40B4-BE49-F238E27FC236}">
                  <a16:creationId xmlns:a16="http://schemas.microsoft.com/office/drawing/2014/main" id="{CD4FB1EA-5742-D64B-A0D5-8577AE17416F}"/>
                </a:ext>
              </a:extLst>
            </p:cNvPr>
            <p:cNvSpPr txBox="1"/>
            <p:nvPr userDrawn="1"/>
          </p:nvSpPr>
          <p:spPr>
            <a:xfrm>
              <a:off x="166862" y="6673686"/>
              <a:ext cx="2649163" cy="104644"/>
            </a:xfrm>
            <a:prstGeom prst="rect">
              <a:avLst/>
            </a:prstGeom>
            <a:noFill/>
          </p:spPr>
          <p:txBody>
            <a:bodyPr wrap="square" lIns="0" tIns="0" rIns="0" bIns="0" rtlCol="0">
              <a:spAutoFit/>
            </a:bodyPr>
            <a:lstStyle/>
            <a:p>
              <a:r>
                <a:rPr lang="en-US" sz="680" baseline="0" dirty="0">
                  <a:solidFill>
                    <a:schemeClr val="bg2"/>
                  </a:solidFill>
                  <a:latin typeface="Arial" panose="020B0604020202020204" pitchFamily="34" charset="0"/>
                  <a:cs typeface="Arial" panose="020B0604020202020204" pitchFamily="34" charset="0"/>
                </a:rPr>
                <a:t>TC116306(0820)1  |  Cat No 105489(0820)</a:t>
              </a:r>
            </a:p>
          </p:txBody>
        </p:sp>
      </p:grpSp>
    </p:spTree>
    <p:extLst>
      <p:ext uri="{BB962C8B-B14F-4D97-AF65-F5344CB8AC3E}">
        <p14:creationId xmlns:p14="http://schemas.microsoft.com/office/powerpoint/2010/main" val="811656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414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CF37EBAA-3AE3-4290-A1ED-1934E8E5A9C6}"/>
              </a:ext>
            </a:extLst>
          </p:cNvPr>
          <p:cNvSpPr>
            <a:spLocks noGrp="1"/>
          </p:cNvSpPr>
          <p:nvPr>
            <p:ph sz="quarter" idx="10"/>
          </p:nvPr>
        </p:nvSpPr>
        <p:spPr>
          <a:xfrm>
            <a:off x="0" y="1371600"/>
            <a:ext cx="12192000" cy="5029200"/>
          </a:xfrm>
        </p:spPr>
        <p:txBody>
          <a:bodyPr lIns="365760" rIns="36576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9353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CF37EBAA-3AE3-4290-A1ED-1934E8E5A9C6}"/>
              </a:ext>
            </a:extLst>
          </p:cNvPr>
          <p:cNvSpPr>
            <a:spLocks noGrp="1"/>
          </p:cNvSpPr>
          <p:nvPr>
            <p:ph sz="quarter" idx="10"/>
          </p:nvPr>
        </p:nvSpPr>
        <p:spPr>
          <a:xfrm>
            <a:off x="6" y="1371600"/>
            <a:ext cx="6557207" cy="5029200"/>
          </a:xfrm>
        </p:spPr>
        <p:txBody>
          <a:bodyPr lIns="365760" rIns="36576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1CDAA57C-B42E-4ABE-9F8A-08BACA5C0BA2}"/>
              </a:ext>
            </a:extLst>
          </p:cNvPr>
          <p:cNvSpPr>
            <a:spLocks noGrp="1"/>
          </p:cNvSpPr>
          <p:nvPr>
            <p:ph type="pic" sz="quarter" idx="11"/>
          </p:nvPr>
        </p:nvSpPr>
        <p:spPr>
          <a:xfrm>
            <a:off x="6557212" y="1153714"/>
            <a:ext cx="5634789" cy="5429651"/>
          </a:xfrm>
        </p:spPr>
        <p:txBody>
          <a:bodyPr/>
          <a:lstStyle/>
          <a:p>
            <a:endParaRPr lang="en-US"/>
          </a:p>
        </p:txBody>
      </p:sp>
    </p:spTree>
    <p:extLst>
      <p:ext uri="{BB962C8B-B14F-4D97-AF65-F5344CB8AC3E}">
        <p14:creationId xmlns:p14="http://schemas.microsoft.com/office/powerpoint/2010/main" val="4233876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9098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 y="366537"/>
            <a:ext cx="12191999" cy="784830"/>
          </a:xfrm>
        </p:spPr>
        <p:txBody>
          <a:bodyPr lIns="365760" rIns="365760" anchor="ctr" anchorCtr="0"/>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reeform: Shape 7">
            <a:extLst>
              <a:ext uri="{FF2B5EF4-FFF2-40B4-BE49-F238E27FC236}">
                <a16:creationId xmlns:a16="http://schemas.microsoft.com/office/drawing/2014/main" id="{0F6772F7-2348-45CF-83C0-9A3193328327}"/>
              </a:ext>
            </a:extLst>
          </p:cNvPr>
          <p:cNvSpPr>
            <a:spLocks noGrp="1" noChangeAspect="1"/>
          </p:cNvSpPr>
          <p:nvPr>
            <p:ph type="body" sz="quarter" idx="10"/>
          </p:nvPr>
        </p:nvSpPr>
        <p:spPr>
          <a:xfrm>
            <a:off x="6361797" y="365760"/>
            <a:ext cx="5830209" cy="786384"/>
          </a:xfrm>
          <a:custGeom>
            <a:avLst/>
            <a:gdLst>
              <a:gd name="connsiteX0" fmla="*/ 822960 w 6101381"/>
              <a:gd name="connsiteY0" fmla="*/ 0 h 822960"/>
              <a:gd name="connsiteX1" fmla="*/ 6101381 w 6101381"/>
              <a:gd name="connsiteY1" fmla="*/ 0 h 822960"/>
              <a:gd name="connsiteX2" fmla="*/ 6101381 w 6101381"/>
              <a:gd name="connsiteY2" fmla="*/ 822960 h 822960"/>
              <a:gd name="connsiteX3" fmla="*/ 0 w 6101381"/>
              <a:gd name="connsiteY3" fmla="*/ 822960 h 822960"/>
            </a:gdLst>
            <a:ahLst/>
            <a:cxnLst>
              <a:cxn ang="0">
                <a:pos x="connsiteX0" y="connsiteY0"/>
              </a:cxn>
              <a:cxn ang="0">
                <a:pos x="connsiteX1" y="connsiteY1"/>
              </a:cxn>
              <a:cxn ang="0">
                <a:pos x="connsiteX2" y="connsiteY2"/>
              </a:cxn>
              <a:cxn ang="0">
                <a:pos x="connsiteX3" y="connsiteY3"/>
              </a:cxn>
            </a:cxnLst>
            <a:rect l="l" t="t" r="r" b="b"/>
            <a:pathLst>
              <a:path w="6101381" h="822960">
                <a:moveTo>
                  <a:pt x="822960" y="0"/>
                </a:moveTo>
                <a:lnTo>
                  <a:pt x="6101381" y="0"/>
                </a:lnTo>
                <a:lnTo>
                  <a:pt x="6101381" y="822960"/>
                </a:lnTo>
                <a:lnTo>
                  <a:pt x="0" y="822960"/>
                </a:lnTo>
                <a:close/>
              </a:path>
            </a:pathLst>
          </a:custGeom>
          <a:solidFill>
            <a:schemeClr val="accent1"/>
          </a:solidFill>
        </p:spPr>
        <p:txBody>
          <a:bodyPr wrap="square" lIns="182880" rIns="365760" anchor="ctr" anchorCtr="0">
            <a:noAutofit/>
          </a:bodyPr>
          <a:lstStyle>
            <a:lvl1pPr algn="r">
              <a:defRPr>
                <a:solidFill>
                  <a:schemeClr val="bg2"/>
                </a:solidFill>
              </a:defRPr>
            </a:lvl1pPr>
            <a:lvl2pPr marL="342882" indent="0">
              <a:buNone/>
              <a:defRPr/>
            </a:lvl2pPr>
          </a:lstStyle>
          <a:p>
            <a:pPr lvl="0"/>
            <a:r>
              <a:rPr lang="en-US" dirty="0"/>
              <a:t>Edit Master text styles</a:t>
            </a:r>
          </a:p>
        </p:txBody>
      </p:sp>
    </p:spTree>
    <p:extLst>
      <p:ext uri="{BB962C8B-B14F-4D97-AF65-F5344CB8AC3E}">
        <p14:creationId xmlns:p14="http://schemas.microsoft.com/office/powerpoint/2010/main" val="238445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4064" y="1425808"/>
            <a:ext cx="7487629" cy="1047922"/>
          </a:xfrm>
          <a:custGeom>
            <a:avLst/>
            <a:gdLst>
              <a:gd name="connsiteX0" fmla="*/ 0 w 10972799"/>
              <a:gd name="connsiteY0" fmla="*/ 576688 h 576688"/>
              <a:gd name="connsiteX1" fmla="*/ 144172 w 10972799"/>
              <a:gd name="connsiteY1" fmla="*/ 0 h 576688"/>
              <a:gd name="connsiteX2" fmla="*/ 10972799 w 10972799"/>
              <a:gd name="connsiteY2" fmla="*/ 0 h 576688"/>
              <a:gd name="connsiteX3" fmla="*/ 10828627 w 10972799"/>
              <a:gd name="connsiteY3" fmla="*/ 576688 h 576688"/>
              <a:gd name="connsiteX4" fmla="*/ 0 w 10972799"/>
              <a:gd name="connsiteY4" fmla="*/ 576688 h 576688"/>
              <a:gd name="connsiteX0" fmla="*/ 0 w 10983485"/>
              <a:gd name="connsiteY0" fmla="*/ 576688 h 576688"/>
              <a:gd name="connsiteX1" fmla="*/ 144172 w 10983485"/>
              <a:gd name="connsiteY1" fmla="*/ 0 h 576688"/>
              <a:gd name="connsiteX2" fmla="*/ 10972799 w 10983485"/>
              <a:gd name="connsiteY2" fmla="*/ 0 h 576688"/>
              <a:gd name="connsiteX3" fmla="*/ 10983485 w 10983485"/>
              <a:gd name="connsiteY3" fmla="*/ 569314 h 576688"/>
              <a:gd name="connsiteX4" fmla="*/ 0 w 10983485"/>
              <a:gd name="connsiteY4" fmla="*/ 576688 h 576688"/>
              <a:gd name="connsiteX0" fmla="*/ 0 w 10972799"/>
              <a:gd name="connsiteY0" fmla="*/ 576688 h 576688"/>
              <a:gd name="connsiteX1" fmla="*/ 144172 w 10972799"/>
              <a:gd name="connsiteY1" fmla="*/ 0 h 576688"/>
              <a:gd name="connsiteX2" fmla="*/ 10972799 w 10972799"/>
              <a:gd name="connsiteY2" fmla="*/ 0 h 576688"/>
              <a:gd name="connsiteX3" fmla="*/ 10968736 w 10972799"/>
              <a:gd name="connsiteY3" fmla="*/ 576688 h 576688"/>
              <a:gd name="connsiteX4" fmla="*/ 0 w 10972799"/>
              <a:gd name="connsiteY4" fmla="*/ 576688 h 576688"/>
              <a:gd name="connsiteX0" fmla="*/ 0 w 11253018"/>
              <a:gd name="connsiteY0" fmla="*/ 576688 h 576688"/>
              <a:gd name="connsiteX1" fmla="*/ 424391 w 11253018"/>
              <a:gd name="connsiteY1" fmla="*/ 0 h 576688"/>
              <a:gd name="connsiteX2" fmla="*/ 11253018 w 11253018"/>
              <a:gd name="connsiteY2" fmla="*/ 0 h 576688"/>
              <a:gd name="connsiteX3" fmla="*/ 11248955 w 11253018"/>
              <a:gd name="connsiteY3" fmla="*/ 576688 h 576688"/>
              <a:gd name="connsiteX4" fmla="*/ 0 w 11253018"/>
              <a:gd name="connsiteY4" fmla="*/ 576688 h 576688"/>
              <a:gd name="connsiteX0" fmla="*/ 0 w 11356257"/>
              <a:gd name="connsiteY0" fmla="*/ 576688 h 576688"/>
              <a:gd name="connsiteX1" fmla="*/ 527630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356257"/>
              <a:gd name="connsiteY0" fmla="*/ 576688 h 576688"/>
              <a:gd name="connsiteX1" fmla="*/ 527630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356257"/>
              <a:gd name="connsiteY0" fmla="*/ 576688 h 576688"/>
              <a:gd name="connsiteX1" fmla="*/ 911088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474244"/>
              <a:gd name="connsiteY0" fmla="*/ 576688 h 576688"/>
              <a:gd name="connsiteX1" fmla="*/ 1029075 w 11474244"/>
              <a:gd name="connsiteY1" fmla="*/ 0 h 576688"/>
              <a:gd name="connsiteX2" fmla="*/ 11474244 w 11474244"/>
              <a:gd name="connsiteY2" fmla="*/ 0 h 576688"/>
              <a:gd name="connsiteX3" fmla="*/ 11470181 w 11474244"/>
              <a:gd name="connsiteY3" fmla="*/ 576688 h 576688"/>
              <a:gd name="connsiteX4" fmla="*/ 0 w 11474244"/>
              <a:gd name="connsiteY4" fmla="*/ 576688 h 576688"/>
              <a:gd name="connsiteX0" fmla="*/ 0 w 11474244"/>
              <a:gd name="connsiteY0" fmla="*/ 580776 h 580776"/>
              <a:gd name="connsiteX1" fmla="*/ 1029075 w 11474244"/>
              <a:gd name="connsiteY1" fmla="*/ 0 h 580776"/>
              <a:gd name="connsiteX2" fmla="*/ 11474244 w 11474244"/>
              <a:gd name="connsiteY2" fmla="*/ 0 h 580776"/>
              <a:gd name="connsiteX3" fmla="*/ 11470181 w 11474244"/>
              <a:gd name="connsiteY3" fmla="*/ 576688 h 580776"/>
              <a:gd name="connsiteX4" fmla="*/ 0 w 11474244"/>
              <a:gd name="connsiteY4" fmla="*/ 580776 h 580776"/>
              <a:gd name="connsiteX0" fmla="*/ 0 w 11474244"/>
              <a:gd name="connsiteY0" fmla="*/ 580776 h 580776"/>
              <a:gd name="connsiteX1" fmla="*/ 1051197 w 11474244"/>
              <a:gd name="connsiteY1" fmla="*/ 0 h 580776"/>
              <a:gd name="connsiteX2" fmla="*/ 11474244 w 11474244"/>
              <a:gd name="connsiteY2" fmla="*/ 0 h 580776"/>
              <a:gd name="connsiteX3" fmla="*/ 11470181 w 11474244"/>
              <a:gd name="connsiteY3" fmla="*/ 576688 h 580776"/>
              <a:gd name="connsiteX4" fmla="*/ 0 w 11474244"/>
              <a:gd name="connsiteY4" fmla="*/ 580776 h 580776"/>
              <a:gd name="connsiteX0" fmla="*/ 0 w 11470181"/>
              <a:gd name="connsiteY0" fmla="*/ 580776 h 580776"/>
              <a:gd name="connsiteX1" fmla="*/ 1051197 w 11470181"/>
              <a:gd name="connsiteY1" fmla="*/ 0 h 580776"/>
              <a:gd name="connsiteX2" fmla="*/ 7484135 w 11470181"/>
              <a:gd name="connsiteY2" fmla="*/ 0 h 580776"/>
              <a:gd name="connsiteX3" fmla="*/ 11470181 w 11470181"/>
              <a:gd name="connsiteY3" fmla="*/ 576688 h 580776"/>
              <a:gd name="connsiteX4" fmla="*/ 0 w 11470181"/>
              <a:gd name="connsiteY4" fmla="*/ 580776 h 580776"/>
              <a:gd name="connsiteX0" fmla="*/ 0 w 11470181"/>
              <a:gd name="connsiteY0" fmla="*/ 580776 h 580776"/>
              <a:gd name="connsiteX1" fmla="*/ 1051197 w 11470181"/>
              <a:gd name="connsiteY1" fmla="*/ 0 h 580776"/>
              <a:gd name="connsiteX2" fmla="*/ 7484135 w 11470181"/>
              <a:gd name="connsiteY2" fmla="*/ 0 h 580776"/>
              <a:gd name="connsiteX3" fmla="*/ 11470181 w 11470181"/>
              <a:gd name="connsiteY3" fmla="*/ 576688 h 580776"/>
              <a:gd name="connsiteX4" fmla="*/ 0 w 11470181"/>
              <a:gd name="connsiteY4" fmla="*/ 580776 h 580776"/>
              <a:gd name="connsiteX0" fmla="*/ 0 w 8371131"/>
              <a:gd name="connsiteY0" fmla="*/ 580776 h 580877"/>
              <a:gd name="connsiteX1" fmla="*/ 1051197 w 8371131"/>
              <a:gd name="connsiteY1" fmla="*/ 0 h 580877"/>
              <a:gd name="connsiteX2" fmla="*/ 7484135 w 8371131"/>
              <a:gd name="connsiteY2" fmla="*/ 0 h 580877"/>
              <a:gd name="connsiteX3" fmla="*/ 7487629 w 8371131"/>
              <a:gd name="connsiteY3" fmla="*/ 580877 h 580877"/>
              <a:gd name="connsiteX4" fmla="*/ 0 w 8371131"/>
              <a:gd name="connsiteY4" fmla="*/ 580776 h 580877"/>
              <a:gd name="connsiteX0" fmla="*/ 0 w 8370440"/>
              <a:gd name="connsiteY0" fmla="*/ 580776 h 580877"/>
              <a:gd name="connsiteX1" fmla="*/ 1051197 w 8370440"/>
              <a:gd name="connsiteY1" fmla="*/ 0 h 580877"/>
              <a:gd name="connsiteX2" fmla="*/ 7484135 w 8370440"/>
              <a:gd name="connsiteY2" fmla="*/ 0 h 580877"/>
              <a:gd name="connsiteX3" fmla="*/ 7487629 w 8370440"/>
              <a:gd name="connsiteY3" fmla="*/ 580877 h 580877"/>
              <a:gd name="connsiteX4" fmla="*/ 0 w 8370440"/>
              <a:gd name="connsiteY4" fmla="*/ 580776 h 580877"/>
              <a:gd name="connsiteX0" fmla="*/ 0 w 8370440"/>
              <a:gd name="connsiteY0" fmla="*/ 580776 h 580877"/>
              <a:gd name="connsiteX1" fmla="*/ 1051197 w 8370440"/>
              <a:gd name="connsiteY1" fmla="*/ 0 h 580877"/>
              <a:gd name="connsiteX2" fmla="*/ 7484135 w 8370440"/>
              <a:gd name="connsiteY2" fmla="*/ 0 h 580877"/>
              <a:gd name="connsiteX3" fmla="*/ 7487629 w 8370440"/>
              <a:gd name="connsiteY3" fmla="*/ 580877 h 580877"/>
              <a:gd name="connsiteX4" fmla="*/ 0 w 8370440"/>
              <a:gd name="connsiteY4" fmla="*/ 580776 h 580877"/>
              <a:gd name="connsiteX0" fmla="*/ 0 w 7487629"/>
              <a:gd name="connsiteY0" fmla="*/ 580776 h 580877"/>
              <a:gd name="connsiteX1" fmla="*/ 1051197 w 7487629"/>
              <a:gd name="connsiteY1" fmla="*/ 0 h 580877"/>
              <a:gd name="connsiteX2" fmla="*/ 7484135 w 7487629"/>
              <a:gd name="connsiteY2" fmla="*/ 0 h 580877"/>
              <a:gd name="connsiteX3" fmla="*/ 7487629 w 7487629"/>
              <a:gd name="connsiteY3" fmla="*/ 580877 h 580877"/>
              <a:gd name="connsiteX4" fmla="*/ 0 w 7487629"/>
              <a:gd name="connsiteY4" fmla="*/ 580776 h 580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7629" h="580877">
                <a:moveTo>
                  <a:pt x="0" y="580776"/>
                </a:moveTo>
                <a:lnTo>
                  <a:pt x="1051197" y="0"/>
                </a:lnTo>
                <a:lnTo>
                  <a:pt x="7484135" y="0"/>
                </a:lnTo>
                <a:cubicBezTo>
                  <a:pt x="7485882" y="290438"/>
                  <a:pt x="7485882" y="579476"/>
                  <a:pt x="7487629" y="580877"/>
                </a:cubicBezTo>
                <a:lnTo>
                  <a:pt x="0" y="580776"/>
                </a:lnTo>
                <a:close/>
              </a:path>
            </a:pathLst>
          </a:custGeom>
          <a:gradFill>
            <a:gsLst>
              <a:gs pos="0">
                <a:schemeClr val="bg2">
                  <a:alpha val="70000"/>
                </a:schemeClr>
              </a:gs>
              <a:gs pos="100000">
                <a:schemeClr val="bg1">
                  <a:lumMod val="20000"/>
                  <a:lumOff val="80000"/>
                </a:schemeClr>
              </a:gs>
            </a:gsLst>
            <a:lin ang="10800000" scaled="0"/>
          </a:gradFill>
        </p:spPr>
        <p:txBody>
          <a:bodyPr lIns="1371600" tIns="91440" rIns="91440" bIns="91440" anchor="ctr" anchorCtr="0">
            <a:noAutofit/>
          </a:bodyPr>
          <a:lstStyle/>
          <a:p>
            <a:pPr lvl="0"/>
            <a:r>
              <a:rPr lang="en-US"/>
              <a:t>Edit Master text styles</a:t>
            </a:r>
          </a:p>
        </p:txBody>
      </p:sp>
      <p:sp>
        <p:nvSpPr>
          <p:cNvPr id="11" name="Content Placeholder 2"/>
          <p:cNvSpPr>
            <a:spLocks noGrp="1"/>
          </p:cNvSpPr>
          <p:nvPr>
            <p:ph idx="10"/>
          </p:nvPr>
        </p:nvSpPr>
        <p:spPr>
          <a:xfrm>
            <a:off x="3619336" y="2569904"/>
            <a:ext cx="8632617" cy="1047922"/>
          </a:xfrm>
          <a:custGeom>
            <a:avLst/>
            <a:gdLst>
              <a:gd name="connsiteX0" fmla="*/ 0 w 10972799"/>
              <a:gd name="connsiteY0" fmla="*/ 576688 h 576688"/>
              <a:gd name="connsiteX1" fmla="*/ 144172 w 10972799"/>
              <a:gd name="connsiteY1" fmla="*/ 0 h 576688"/>
              <a:gd name="connsiteX2" fmla="*/ 10972799 w 10972799"/>
              <a:gd name="connsiteY2" fmla="*/ 0 h 576688"/>
              <a:gd name="connsiteX3" fmla="*/ 10828627 w 10972799"/>
              <a:gd name="connsiteY3" fmla="*/ 576688 h 576688"/>
              <a:gd name="connsiteX4" fmla="*/ 0 w 10972799"/>
              <a:gd name="connsiteY4" fmla="*/ 576688 h 576688"/>
              <a:gd name="connsiteX0" fmla="*/ 0 w 10983485"/>
              <a:gd name="connsiteY0" fmla="*/ 576688 h 576688"/>
              <a:gd name="connsiteX1" fmla="*/ 144172 w 10983485"/>
              <a:gd name="connsiteY1" fmla="*/ 0 h 576688"/>
              <a:gd name="connsiteX2" fmla="*/ 10972799 w 10983485"/>
              <a:gd name="connsiteY2" fmla="*/ 0 h 576688"/>
              <a:gd name="connsiteX3" fmla="*/ 10983485 w 10983485"/>
              <a:gd name="connsiteY3" fmla="*/ 569314 h 576688"/>
              <a:gd name="connsiteX4" fmla="*/ 0 w 10983485"/>
              <a:gd name="connsiteY4" fmla="*/ 576688 h 576688"/>
              <a:gd name="connsiteX0" fmla="*/ 0 w 10972799"/>
              <a:gd name="connsiteY0" fmla="*/ 576688 h 576688"/>
              <a:gd name="connsiteX1" fmla="*/ 144172 w 10972799"/>
              <a:gd name="connsiteY1" fmla="*/ 0 h 576688"/>
              <a:gd name="connsiteX2" fmla="*/ 10972799 w 10972799"/>
              <a:gd name="connsiteY2" fmla="*/ 0 h 576688"/>
              <a:gd name="connsiteX3" fmla="*/ 10968736 w 10972799"/>
              <a:gd name="connsiteY3" fmla="*/ 576688 h 576688"/>
              <a:gd name="connsiteX4" fmla="*/ 0 w 10972799"/>
              <a:gd name="connsiteY4" fmla="*/ 576688 h 576688"/>
              <a:gd name="connsiteX0" fmla="*/ 0 w 11253018"/>
              <a:gd name="connsiteY0" fmla="*/ 576688 h 576688"/>
              <a:gd name="connsiteX1" fmla="*/ 424391 w 11253018"/>
              <a:gd name="connsiteY1" fmla="*/ 0 h 576688"/>
              <a:gd name="connsiteX2" fmla="*/ 11253018 w 11253018"/>
              <a:gd name="connsiteY2" fmla="*/ 0 h 576688"/>
              <a:gd name="connsiteX3" fmla="*/ 11248955 w 11253018"/>
              <a:gd name="connsiteY3" fmla="*/ 576688 h 576688"/>
              <a:gd name="connsiteX4" fmla="*/ 0 w 11253018"/>
              <a:gd name="connsiteY4" fmla="*/ 576688 h 576688"/>
              <a:gd name="connsiteX0" fmla="*/ 0 w 11356257"/>
              <a:gd name="connsiteY0" fmla="*/ 576688 h 576688"/>
              <a:gd name="connsiteX1" fmla="*/ 527630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356257"/>
              <a:gd name="connsiteY0" fmla="*/ 576688 h 576688"/>
              <a:gd name="connsiteX1" fmla="*/ 527630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356257"/>
              <a:gd name="connsiteY0" fmla="*/ 576688 h 576688"/>
              <a:gd name="connsiteX1" fmla="*/ 911088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474244"/>
              <a:gd name="connsiteY0" fmla="*/ 576688 h 576688"/>
              <a:gd name="connsiteX1" fmla="*/ 1029075 w 11474244"/>
              <a:gd name="connsiteY1" fmla="*/ 0 h 576688"/>
              <a:gd name="connsiteX2" fmla="*/ 11474244 w 11474244"/>
              <a:gd name="connsiteY2" fmla="*/ 0 h 576688"/>
              <a:gd name="connsiteX3" fmla="*/ 11470181 w 11474244"/>
              <a:gd name="connsiteY3" fmla="*/ 576688 h 576688"/>
              <a:gd name="connsiteX4" fmla="*/ 0 w 11474244"/>
              <a:gd name="connsiteY4" fmla="*/ 576688 h 576688"/>
              <a:gd name="connsiteX0" fmla="*/ 0 w 11474244"/>
              <a:gd name="connsiteY0" fmla="*/ 580776 h 580776"/>
              <a:gd name="connsiteX1" fmla="*/ 1029075 w 11474244"/>
              <a:gd name="connsiteY1" fmla="*/ 0 h 580776"/>
              <a:gd name="connsiteX2" fmla="*/ 11474244 w 11474244"/>
              <a:gd name="connsiteY2" fmla="*/ 0 h 580776"/>
              <a:gd name="connsiteX3" fmla="*/ 11470181 w 11474244"/>
              <a:gd name="connsiteY3" fmla="*/ 576688 h 580776"/>
              <a:gd name="connsiteX4" fmla="*/ 0 w 11474244"/>
              <a:gd name="connsiteY4" fmla="*/ 580776 h 580776"/>
              <a:gd name="connsiteX0" fmla="*/ 0 w 11474244"/>
              <a:gd name="connsiteY0" fmla="*/ 580776 h 580776"/>
              <a:gd name="connsiteX1" fmla="*/ 1051197 w 11474244"/>
              <a:gd name="connsiteY1" fmla="*/ 0 h 580776"/>
              <a:gd name="connsiteX2" fmla="*/ 11474244 w 11474244"/>
              <a:gd name="connsiteY2" fmla="*/ 0 h 580776"/>
              <a:gd name="connsiteX3" fmla="*/ 11470181 w 11474244"/>
              <a:gd name="connsiteY3" fmla="*/ 576688 h 580776"/>
              <a:gd name="connsiteX4" fmla="*/ 0 w 11474244"/>
              <a:gd name="connsiteY4" fmla="*/ 580776 h 580776"/>
              <a:gd name="connsiteX0" fmla="*/ 0 w 11470181"/>
              <a:gd name="connsiteY0" fmla="*/ 580776 h 580776"/>
              <a:gd name="connsiteX1" fmla="*/ 1051197 w 11470181"/>
              <a:gd name="connsiteY1" fmla="*/ 0 h 580776"/>
              <a:gd name="connsiteX2" fmla="*/ 7484135 w 11470181"/>
              <a:gd name="connsiteY2" fmla="*/ 0 h 580776"/>
              <a:gd name="connsiteX3" fmla="*/ 11470181 w 11470181"/>
              <a:gd name="connsiteY3" fmla="*/ 576688 h 580776"/>
              <a:gd name="connsiteX4" fmla="*/ 0 w 11470181"/>
              <a:gd name="connsiteY4" fmla="*/ 580776 h 580776"/>
              <a:gd name="connsiteX0" fmla="*/ 0 w 11470181"/>
              <a:gd name="connsiteY0" fmla="*/ 580776 h 580776"/>
              <a:gd name="connsiteX1" fmla="*/ 1051197 w 11470181"/>
              <a:gd name="connsiteY1" fmla="*/ 0 h 580776"/>
              <a:gd name="connsiteX2" fmla="*/ 7484135 w 11470181"/>
              <a:gd name="connsiteY2" fmla="*/ 0 h 580776"/>
              <a:gd name="connsiteX3" fmla="*/ 11470181 w 11470181"/>
              <a:gd name="connsiteY3" fmla="*/ 576688 h 580776"/>
              <a:gd name="connsiteX4" fmla="*/ 0 w 11470181"/>
              <a:gd name="connsiteY4" fmla="*/ 580776 h 580776"/>
              <a:gd name="connsiteX0" fmla="*/ 0 w 8371131"/>
              <a:gd name="connsiteY0" fmla="*/ 580776 h 580877"/>
              <a:gd name="connsiteX1" fmla="*/ 1051197 w 8371131"/>
              <a:gd name="connsiteY1" fmla="*/ 0 h 580877"/>
              <a:gd name="connsiteX2" fmla="*/ 7484135 w 8371131"/>
              <a:gd name="connsiteY2" fmla="*/ 0 h 580877"/>
              <a:gd name="connsiteX3" fmla="*/ 7487629 w 8371131"/>
              <a:gd name="connsiteY3" fmla="*/ 580877 h 580877"/>
              <a:gd name="connsiteX4" fmla="*/ 0 w 8371131"/>
              <a:gd name="connsiteY4" fmla="*/ 580776 h 580877"/>
              <a:gd name="connsiteX0" fmla="*/ 0 w 8370440"/>
              <a:gd name="connsiteY0" fmla="*/ 580776 h 580877"/>
              <a:gd name="connsiteX1" fmla="*/ 1051197 w 8370440"/>
              <a:gd name="connsiteY1" fmla="*/ 0 h 580877"/>
              <a:gd name="connsiteX2" fmla="*/ 7484135 w 8370440"/>
              <a:gd name="connsiteY2" fmla="*/ 0 h 580877"/>
              <a:gd name="connsiteX3" fmla="*/ 7487629 w 8370440"/>
              <a:gd name="connsiteY3" fmla="*/ 580877 h 580877"/>
              <a:gd name="connsiteX4" fmla="*/ 0 w 8370440"/>
              <a:gd name="connsiteY4" fmla="*/ 580776 h 580877"/>
              <a:gd name="connsiteX0" fmla="*/ 0 w 8370440"/>
              <a:gd name="connsiteY0" fmla="*/ 580776 h 580877"/>
              <a:gd name="connsiteX1" fmla="*/ 1051197 w 8370440"/>
              <a:gd name="connsiteY1" fmla="*/ 0 h 580877"/>
              <a:gd name="connsiteX2" fmla="*/ 7484135 w 8370440"/>
              <a:gd name="connsiteY2" fmla="*/ 0 h 580877"/>
              <a:gd name="connsiteX3" fmla="*/ 7487629 w 8370440"/>
              <a:gd name="connsiteY3" fmla="*/ 580877 h 580877"/>
              <a:gd name="connsiteX4" fmla="*/ 0 w 8370440"/>
              <a:gd name="connsiteY4" fmla="*/ 580776 h 580877"/>
              <a:gd name="connsiteX0" fmla="*/ 0 w 7487629"/>
              <a:gd name="connsiteY0" fmla="*/ 580776 h 580877"/>
              <a:gd name="connsiteX1" fmla="*/ 1051197 w 7487629"/>
              <a:gd name="connsiteY1" fmla="*/ 0 h 580877"/>
              <a:gd name="connsiteX2" fmla="*/ 7484135 w 7487629"/>
              <a:gd name="connsiteY2" fmla="*/ 0 h 580877"/>
              <a:gd name="connsiteX3" fmla="*/ 7487629 w 7487629"/>
              <a:gd name="connsiteY3" fmla="*/ 580877 h 580877"/>
              <a:gd name="connsiteX4" fmla="*/ 0 w 7487629"/>
              <a:gd name="connsiteY4" fmla="*/ 580776 h 580877"/>
              <a:gd name="connsiteX0" fmla="*/ 0 w 8621174"/>
              <a:gd name="connsiteY0" fmla="*/ 580776 h 580877"/>
              <a:gd name="connsiteX1" fmla="*/ 1051197 w 8621174"/>
              <a:gd name="connsiteY1" fmla="*/ 0 h 580877"/>
              <a:gd name="connsiteX2" fmla="*/ 8621172 w 8621174"/>
              <a:gd name="connsiteY2" fmla="*/ 0 h 580877"/>
              <a:gd name="connsiteX3" fmla="*/ 7487629 w 8621174"/>
              <a:gd name="connsiteY3" fmla="*/ 580877 h 580877"/>
              <a:gd name="connsiteX4" fmla="*/ 0 w 8621174"/>
              <a:gd name="connsiteY4" fmla="*/ 580776 h 580877"/>
              <a:gd name="connsiteX0" fmla="*/ 0 w 8632617"/>
              <a:gd name="connsiteY0" fmla="*/ 580776 h 580877"/>
              <a:gd name="connsiteX1" fmla="*/ 1051197 w 8632617"/>
              <a:gd name="connsiteY1" fmla="*/ 0 h 580877"/>
              <a:gd name="connsiteX2" fmla="*/ 8621172 w 8632617"/>
              <a:gd name="connsiteY2" fmla="*/ 0 h 580877"/>
              <a:gd name="connsiteX3" fmla="*/ 8632617 w 8632617"/>
              <a:gd name="connsiteY3" fmla="*/ 580877 h 580877"/>
              <a:gd name="connsiteX4" fmla="*/ 0 w 8632617"/>
              <a:gd name="connsiteY4" fmla="*/ 580776 h 580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617" h="580877">
                <a:moveTo>
                  <a:pt x="0" y="580776"/>
                </a:moveTo>
                <a:lnTo>
                  <a:pt x="1051197" y="0"/>
                </a:lnTo>
                <a:lnTo>
                  <a:pt x="8621172" y="0"/>
                </a:lnTo>
                <a:cubicBezTo>
                  <a:pt x="8622919" y="290438"/>
                  <a:pt x="8630870" y="579476"/>
                  <a:pt x="8632617" y="580877"/>
                </a:cubicBezTo>
                <a:lnTo>
                  <a:pt x="0" y="580776"/>
                </a:lnTo>
                <a:close/>
              </a:path>
            </a:pathLst>
          </a:custGeom>
          <a:gradFill>
            <a:gsLst>
              <a:gs pos="0">
                <a:schemeClr val="bg2">
                  <a:alpha val="70000"/>
                </a:schemeClr>
              </a:gs>
              <a:gs pos="100000">
                <a:schemeClr val="bg1">
                  <a:lumMod val="20000"/>
                  <a:lumOff val="80000"/>
                </a:schemeClr>
              </a:gs>
            </a:gsLst>
            <a:lin ang="10800000" scaled="0"/>
          </a:gradFill>
        </p:spPr>
        <p:txBody>
          <a:bodyPr lIns="1371600" tIns="91440" rIns="91440" bIns="91440" anchor="ctr" anchorCtr="0">
            <a:noAutofit/>
          </a:bodyPr>
          <a:lstStyle/>
          <a:p>
            <a:pPr lvl="0"/>
            <a:r>
              <a:rPr lang="en-US"/>
              <a:t>Edit Master text styles</a:t>
            </a:r>
          </a:p>
        </p:txBody>
      </p:sp>
      <p:sp>
        <p:nvSpPr>
          <p:cNvPr id="12" name="Content Placeholder 2"/>
          <p:cNvSpPr>
            <a:spLocks noGrp="1"/>
          </p:cNvSpPr>
          <p:nvPr>
            <p:ph idx="11"/>
          </p:nvPr>
        </p:nvSpPr>
        <p:spPr>
          <a:xfrm>
            <a:off x="2479479" y="3716404"/>
            <a:ext cx="9785556" cy="1055872"/>
          </a:xfrm>
          <a:custGeom>
            <a:avLst/>
            <a:gdLst>
              <a:gd name="connsiteX0" fmla="*/ 0 w 10972799"/>
              <a:gd name="connsiteY0" fmla="*/ 576688 h 576688"/>
              <a:gd name="connsiteX1" fmla="*/ 144172 w 10972799"/>
              <a:gd name="connsiteY1" fmla="*/ 0 h 576688"/>
              <a:gd name="connsiteX2" fmla="*/ 10972799 w 10972799"/>
              <a:gd name="connsiteY2" fmla="*/ 0 h 576688"/>
              <a:gd name="connsiteX3" fmla="*/ 10828627 w 10972799"/>
              <a:gd name="connsiteY3" fmla="*/ 576688 h 576688"/>
              <a:gd name="connsiteX4" fmla="*/ 0 w 10972799"/>
              <a:gd name="connsiteY4" fmla="*/ 576688 h 576688"/>
              <a:gd name="connsiteX0" fmla="*/ 0 w 10983485"/>
              <a:gd name="connsiteY0" fmla="*/ 576688 h 576688"/>
              <a:gd name="connsiteX1" fmla="*/ 144172 w 10983485"/>
              <a:gd name="connsiteY1" fmla="*/ 0 h 576688"/>
              <a:gd name="connsiteX2" fmla="*/ 10972799 w 10983485"/>
              <a:gd name="connsiteY2" fmla="*/ 0 h 576688"/>
              <a:gd name="connsiteX3" fmla="*/ 10983485 w 10983485"/>
              <a:gd name="connsiteY3" fmla="*/ 569314 h 576688"/>
              <a:gd name="connsiteX4" fmla="*/ 0 w 10983485"/>
              <a:gd name="connsiteY4" fmla="*/ 576688 h 576688"/>
              <a:gd name="connsiteX0" fmla="*/ 0 w 10972799"/>
              <a:gd name="connsiteY0" fmla="*/ 576688 h 576688"/>
              <a:gd name="connsiteX1" fmla="*/ 144172 w 10972799"/>
              <a:gd name="connsiteY1" fmla="*/ 0 h 576688"/>
              <a:gd name="connsiteX2" fmla="*/ 10972799 w 10972799"/>
              <a:gd name="connsiteY2" fmla="*/ 0 h 576688"/>
              <a:gd name="connsiteX3" fmla="*/ 10968736 w 10972799"/>
              <a:gd name="connsiteY3" fmla="*/ 576688 h 576688"/>
              <a:gd name="connsiteX4" fmla="*/ 0 w 10972799"/>
              <a:gd name="connsiteY4" fmla="*/ 576688 h 576688"/>
              <a:gd name="connsiteX0" fmla="*/ 0 w 11253018"/>
              <a:gd name="connsiteY0" fmla="*/ 576688 h 576688"/>
              <a:gd name="connsiteX1" fmla="*/ 424391 w 11253018"/>
              <a:gd name="connsiteY1" fmla="*/ 0 h 576688"/>
              <a:gd name="connsiteX2" fmla="*/ 11253018 w 11253018"/>
              <a:gd name="connsiteY2" fmla="*/ 0 h 576688"/>
              <a:gd name="connsiteX3" fmla="*/ 11248955 w 11253018"/>
              <a:gd name="connsiteY3" fmla="*/ 576688 h 576688"/>
              <a:gd name="connsiteX4" fmla="*/ 0 w 11253018"/>
              <a:gd name="connsiteY4" fmla="*/ 576688 h 576688"/>
              <a:gd name="connsiteX0" fmla="*/ 0 w 11356257"/>
              <a:gd name="connsiteY0" fmla="*/ 576688 h 576688"/>
              <a:gd name="connsiteX1" fmla="*/ 527630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356257"/>
              <a:gd name="connsiteY0" fmla="*/ 576688 h 576688"/>
              <a:gd name="connsiteX1" fmla="*/ 527630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356257"/>
              <a:gd name="connsiteY0" fmla="*/ 576688 h 576688"/>
              <a:gd name="connsiteX1" fmla="*/ 911088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474244"/>
              <a:gd name="connsiteY0" fmla="*/ 576688 h 576688"/>
              <a:gd name="connsiteX1" fmla="*/ 1029075 w 11474244"/>
              <a:gd name="connsiteY1" fmla="*/ 0 h 576688"/>
              <a:gd name="connsiteX2" fmla="*/ 11474244 w 11474244"/>
              <a:gd name="connsiteY2" fmla="*/ 0 h 576688"/>
              <a:gd name="connsiteX3" fmla="*/ 11470181 w 11474244"/>
              <a:gd name="connsiteY3" fmla="*/ 576688 h 576688"/>
              <a:gd name="connsiteX4" fmla="*/ 0 w 11474244"/>
              <a:gd name="connsiteY4" fmla="*/ 576688 h 576688"/>
              <a:gd name="connsiteX0" fmla="*/ 0 w 11474244"/>
              <a:gd name="connsiteY0" fmla="*/ 580776 h 580776"/>
              <a:gd name="connsiteX1" fmla="*/ 1029075 w 11474244"/>
              <a:gd name="connsiteY1" fmla="*/ 0 h 580776"/>
              <a:gd name="connsiteX2" fmla="*/ 11474244 w 11474244"/>
              <a:gd name="connsiteY2" fmla="*/ 0 h 580776"/>
              <a:gd name="connsiteX3" fmla="*/ 11470181 w 11474244"/>
              <a:gd name="connsiteY3" fmla="*/ 576688 h 580776"/>
              <a:gd name="connsiteX4" fmla="*/ 0 w 11474244"/>
              <a:gd name="connsiteY4" fmla="*/ 580776 h 580776"/>
              <a:gd name="connsiteX0" fmla="*/ 0 w 11474244"/>
              <a:gd name="connsiteY0" fmla="*/ 580776 h 580776"/>
              <a:gd name="connsiteX1" fmla="*/ 1051197 w 11474244"/>
              <a:gd name="connsiteY1" fmla="*/ 0 h 580776"/>
              <a:gd name="connsiteX2" fmla="*/ 11474244 w 11474244"/>
              <a:gd name="connsiteY2" fmla="*/ 0 h 580776"/>
              <a:gd name="connsiteX3" fmla="*/ 11470181 w 11474244"/>
              <a:gd name="connsiteY3" fmla="*/ 576688 h 580776"/>
              <a:gd name="connsiteX4" fmla="*/ 0 w 11474244"/>
              <a:gd name="connsiteY4" fmla="*/ 580776 h 580776"/>
              <a:gd name="connsiteX0" fmla="*/ 0 w 11470181"/>
              <a:gd name="connsiteY0" fmla="*/ 580776 h 580776"/>
              <a:gd name="connsiteX1" fmla="*/ 1051197 w 11470181"/>
              <a:gd name="connsiteY1" fmla="*/ 0 h 580776"/>
              <a:gd name="connsiteX2" fmla="*/ 7484135 w 11470181"/>
              <a:gd name="connsiteY2" fmla="*/ 0 h 580776"/>
              <a:gd name="connsiteX3" fmla="*/ 11470181 w 11470181"/>
              <a:gd name="connsiteY3" fmla="*/ 576688 h 580776"/>
              <a:gd name="connsiteX4" fmla="*/ 0 w 11470181"/>
              <a:gd name="connsiteY4" fmla="*/ 580776 h 580776"/>
              <a:gd name="connsiteX0" fmla="*/ 0 w 11470181"/>
              <a:gd name="connsiteY0" fmla="*/ 580776 h 580776"/>
              <a:gd name="connsiteX1" fmla="*/ 1051197 w 11470181"/>
              <a:gd name="connsiteY1" fmla="*/ 0 h 580776"/>
              <a:gd name="connsiteX2" fmla="*/ 7484135 w 11470181"/>
              <a:gd name="connsiteY2" fmla="*/ 0 h 580776"/>
              <a:gd name="connsiteX3" fmla="*/ 11470181 w 11470181"/>
              <a:gd name="connsiteY3" fmla="*/ 576688 h 580776"/>
              <a:gd name="connsiteX4" fmla="*/ 0 w 11470181"/>
              <a:gd name="connsiteY4" fmla="*/ 580776 h 580776"/>
              <a:gd name="connsiteX0" fmla="*/ 0 w 8371131"/>
              <a:gd name="connsiteY0" fmla="*/ 580776 h 580877"/>
              <a:gd name="connsiteX1" fmla="*/ 1051197 w 8371131"/>
              <a:gd name="connsiteY1" fmla="*/ 0 h 580877"/>
              <a:gd name="connsiteX2" fmla="*/ 7484135 w 8371131"/>
              <a:gd name="connsiteY2" fmla="*/ 0 h 580877"/>
              <a:gd name="connsiteX3" fmla="*/ 7487629 w 8371131"/>
              <a:gd name="connsiteY3" fmla="*/ 580877 h 580877"/>
              <a:gd name="connsiteX4" fmla="*/ 0 w 8371131"/>
              <a:gd name="connsiteY4" fmla="*/ 580776 h 580877"/>
              <a:gd name="connsiteX0" fmla="*/ 0 w 8370440"/>
              <a:gd name="connsiteY0" fmla="*/ 580776 h 580877"/>
              <a:gd name="connsiteX1" fmla="*/ 1051197 w 8370440"/>
              <a:gd name="connsiteY1" fmla="*/ 0 h 580877"/>
              <a:gd name="connsiteX2" fmla="*/ 7484135 w 8370440"/>
              <a:gd name="connsiteY2" fmla="*/ 0 h 580877"/>
              <a:gd name="connsiteX3" fmla="*/ 7487629 w 8370440"/>
              <a:gd name="connsiteY3" fmla="*/ 580877 h 580877"/>
              <a:gd name="connsiteX4" fmla="*/ 0 w 8370440"/>
              <a:gd name="connsiteY4" fmla="*/ 580776 h 580877"/>
              <a:gd name="connsiteX0" fmla="*/ 0 w 8370440"/>
              <a:gd name="connsiteY0" fmla="*/ 580776 h 580877"/>
              <a:gd name="connsiteX1" fmla="*/ 1051197 w 8370440"/>
              <a:gd name="connsiteY1" fmla="*/ 0 h 580877"/>
              <a:gd name="connsiteX2" fmla="*/ 7484135 w 8370440"/>
              <a:gd name="connsiteY2" fmla="*/ 0 h 580877"/>
              <a:gd name="connsiteX3" fmla="*/ 7487629 w 8370440"/>
              <a:gd name="connsiteY3" fmla="*/ 580877 h 580877"/>
              <a:gd name="connsiteX4" fmla="*/ 0 w 8370440"/>
              <a:gd name="connsiteY4" fmla="*/ 580776 h 580877"/>
              <a:gd name="connsiteX0" fmla="*/ 0 w 7487629"/>
              <a:gd name="connsiteY0" fmla="*/ 580776 h 580877"/>
              <a:gd name="connsiteX1" fmla="*/ 1051197 w 7487629"/>
              <a:gd name="connsiteY1" fmla="*/ 0 h 580877"/>
              <a:gd name="connsiteX2" fmla="*/ 7484135 w 7487629"/>
              <a:gd name="connsiteY2" fmla="*/ 0 h 580877"/>
              <a:gd name="connsiteX3" fmla="*/ 7487629 w 7487629"/>
              <a:gd name="connsiteY3" fmla="*/ 580877 h 580877"/>
              <a:gd name="connsiteX4" fmla="*/ 0 w 7487629"/>
              <a:gd name="connsiteY4" fmla="*/ 580776 h 580877"/>
              <a:gd name="connsiteX0" fmla="*/ 0 w 9766160"/>
              <a:gd name="connsiteY0" fmla="*/ 580776 h 580877"/>
              <a:gd name="connsiteX1" fmla="*/ 1051197 w 9766160"/>
              <a:gd name="connsiteY1" fmla="*/ 0 h 580877"/>
              <a:gd name="connsiteX2" fmla="*/ 9766159 w 9766160"/>
              <a:gd name="connsiteY2" fmla="*/ 0 h 580877"/>
              <a:gd name="connsiteX3" fmla="*/ 7487629 w 9766160"/>
              <a:gd name="connsiteY3" fmla="*/ 580877 h 580877"/>
              <a:gd name="connsiteX4" fmla="*/ 0 w 9766160"/>
              <a:gd name="connsiteY4" fmla="*/ 580776 h 580877"/>
              <a:gd name="connsiteX0" fmla="*/ 0 w 9785556"/>
              <a:gd name="connsiteY0" fmla="*/ 580776 h 585284"/>
              <a:gd name="connsiteX1" fmla="*/ 1051197 w 9785556"/>
              <a:gd name="connsiteY1" fmla="*/ 0 h 585284"/>
              <a:gd name="connsiteX2" fmla="*/ 9766159 w 9785556"/>
              <a:gd name="connsiteY2" fmla="*/ 0 h 585284"/>
              <a:gd name="connsiteX3" fmla="*/ 9785556 w 9785556"/>
              <a:gd name="connsiteY3" fmla="*/ 585284 h 585284"/>
              <a:gd name="connsiteX4" fmla="*/ 0 w 9785556"/>
              <a:gd name="connsiteY4" fmla="*/ 580776 h 585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556" h="585284">
                <a:moveTo>
                  <a:pt x="0" y="580776"/>
                </a:moveTo>
                <a:lnTo>
                  <a:pt x="1051197" y="0"/>
                </a:lnTo>
                <a:lnTo>
                  <a:pt x="9766159" y="0"/>
                </a:lnTo>
                <a:cubicBezTo>
                  <a:pt x="9767906" y="290438"/>
                  <a:pt x="9783809" y="583883"/>
                  <a:pt x="9785556" y="585284"/>
                </a:cubicBezTo>
                <a:lnTo>
                  <a:pt x="0" y="580776"/>
                </a:lnTo>
                <a:close/>
              </a:path>
            </a:pathLst>
          </a:custGeom>
          <a:gradFill>
            <a:gsLst>
              <a:gs pos="0">
                <a:schemeClr val="bg2">
                  <a:alpha val="70000"/>
                </a:schemeClr>
              </a:gs>
              <a:gs pos="100000">
                <a:schemeClr val="bg1">
                  <a:lumMod val="20000"/>
                  <a:lumOff val="80000"/>
                </a:schemeClr>
              </a:gs>
            </a:gsLst>
            <a:lin ang="10800000" scaled="0"/>
          </a:gradFill>
        </p:spPr>
        <p:txBody>
          <a:bodyPr lIns="1371600" tIns="91440" rIns="91440" bIns="91440" anchor="ctr" anchorCtr="0">
            <a:noAutofit/>
          </a:bodyPr>
          <a:lstStyle/>
          <a:p>
            <a:pPr lvl="0"/>
            <a:r>
              <a:rPr lang="en-US"/>
              <a:t>Edit Master text styles</a:t>
            </a:r>
          </a:p>
        </p:txBody>
      </p:sp>
      <p:sp>
        <p:nvSpPr>
          <p:cNvPr id="4" name="Title 1"/>
          <p:cNvSpPr>
            <a:spLocks noGrp="1"/>
          </p:cNvSpPr>
          <p:nvPr>
            <p:ph type="title"/>
          </p:nvPr>
        </p:nvSpPr>
        <p:spPr>
          <a:xfrm>
            <a:off x="9" y="1423220"/>
            <a:ext cx="5678123" cy="3338518"/>
          </a:xfrm>
          <a:custGeom>
            <a:avLst/>
            <a:gdLst>
              <a:gd name="connsiteX0" fmla="*/ 0 w 5051318"/>
              <a:gd name="connsiteY0" fmla="*/ 3335930 h 3335930"/>
              <a:gd name="connsiteX1" fmla="*/ 0 w 5051318"/>
              <a:gd name="connsiteY1" fmla="*/ 0 h 3335930"/>
              <a:gd name="connsiteX2" fmla="*/ 5051318 w 5051318"/>
              <a:gd name="connsiteY2" fmla="*/ 3335930 h 3335930"/>
              <a:gd name="connsiteX3" fmla="*/ 0 w 5051318"/>
              <a:gd name="connsiteY3" fmla="*/ 3335930 h 3335930"/>
              <a:gd name="connsiteX0" fmla="*/ 0 w 5051318"/>
              <a:gd name="connsiteY0" fmla="*/ 3335930 h 3335930"/>
              <a:gd name="connsiteX1" fmla="*/ 0 w 5051318"/>
              <a:gd name="connsiteY1" fmla="*/ 0 h 3335930"/>
              <a:gd name="connsiteX2" fmla="*/ 2330239 w 5051318"/>
              <a:gd name="connsiteY2" fmla="*/ 1531244 h 3335930"/>
              <a:gd name="connsiteX3" fmla="*/ 5051318 w 5051318"/>
              <a:gd name="connsiteY3" fmla="*/ 3335930 h 3335930"/>
              <a:gd name="connsiteX4" fmla="*/ 0 w 5051318"/>
              <a:gd name="connsiteY4" fmla="*/ 3335930 h 3335930"/>
              <a:gd name="connsiteX0" fmla="*/ 0 w 5656000"/>
              <a:gd name="connsiteY0" fmla="*/ 3335930 h 3335930"/>
              <a:gd name="connsiteX1" fmla="*/ 0 w 5656000"/>
              <a:gd name="connsiteY1" fmla="*/ 0 h 3335930"/>
              <a:gd name="connsiteX2" fmla="*/ 5656000 w 5656000"/>
              <a:gd name="connsiteY2" fmla="*/ 4786 h 3335930"/>
              <a:gd name="connsiteX3" fmla="*/ 5051318 w 5656000"/>
              <a:gd name="connsiteY3" fmla="*/ 3335930 h 3335930"/>
              <a:gd name="connsiteX4" fmla="*/ 0 w 5656000"/>
              <a:gd name="connsiteY4" fmla="*/ 3335930 h 3335930"/>
              <a:gd name="connsiteX0" fmla="*/ 0 w 5656000"/>
              <a:gd name="connsiteY0" fmla="*/ 3335930 h 3335930"/>
              <a:gd name="connsiteX1" fmla="*/ 0 w 5656000"/>
              <a:gd name="connsiteY1" fmla="*/ 0 h 3335930"/>
              <a:gd name="connsiteX2" fmla="*/ 5656000 w 5656000"/>
              <a:gd name="connsiteY2" fmla="*/ 4786 h 3335930"/>
              <a:gd name="connsiteX3" fmla="*/ 2344989 w 5656000"/>
              <a:gd name="connsiteY3" fmla="*/ 3328556 h 3335930"/>
              <a:gd name="connsiteX4" fmla="*/ 0 w 5656000"/>
              <a:gd name="connsiteY4" fmla="*/ 3335930 h 3335930"/>
              <a:gd name="connsiteX0" fmla="*/ 0 w 5678123"/>
              <a:gd name="connsiteY0" fmla="*/ 3338518 h 3338518"/>
              <a:gd name="connsiteX1" fmla="*/ 0 w 5678123"/>
              <a:gd name="connsiteY1" fmla="*/ 2588 h 3338518"/>
              <a:gd name="connsiteX2" fmla="*/ 5678123 w 5678123"/>
              <a:gd name="connsiteY2" fmla="*/ 0 h 3338518"/>
              <a:gd name="connsiteX3" fmla="*/ 2344989 w 5678123"/>
              <a:gd name="connsiteY3" fmla="*/ 3331144 h 3338518"/>
              <a:gd name="connsiteX4" fmla="*/ 0 w 5678123"/>
              <a:gd name="connsiteY4" fmla="*/ 3338518 h 333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123" h="3338518">
                <a:moveTo>
                  <a:pt x="0" y="3338518"/>
                </a:moveTo>
                <a:lnTo>
                  <a:pt x="0" y="2588"/>
                </a:lnTo>
                <a:lnTo>
                  <a:pt x="5678123" y="0"/>
                </a:lnTo>
                <a:lnTo>
                  <a:pt x="2344989" y="3331144"/>
                </a:lnTo>
                <a:lnTo>
                  <a:pt x="0" y="3338518"/>
                </a:lnTo>
                <a:close/>
              </a:path>
            </a:pathLst>
          </a:custGeom>
          <a:solidFill>
            <a:schemeClr val="tx2">
              <a:alpha val="90000"/>
            </a:schemeClr>
          </a:solidFill>
        </p:spPr>
        <p:txBody>
          <a:bodyPr bIns="365760" anchor="ctr" anchorCtr="0">
            <a:normAutofit/>
          </a:bodyPr>
          <a:lstStyle>
            <a:lvl1pPr>
              <a:defRPr b="0">
                <a:latin typeface="+mn-lt"/>
              </a:defRPr>
            </a:lvl1pPr>
          </a:lstStyle>
          <a:p>
            <a:r>
              <a:rPr lang="en-US" b="1" dirty="0">
                <a:latin typeface="Arial" panose="020B0604020202020204" pitchFamily="34" charset="0"/>
                <a:cs typeface="Arial" panose="020B0604020202020204" pitchFamily="34" charset="0"/>
              </a:rPr>
              <a:t>Click to edit Master title style</a:t>
            </a:r>
          </a:p>
        </p:txBody>
      </p:sp>
    </p:spTree>
    <p:extLst>
      <p:ext uri="{BB962C8B-B14F-4D97-AF65-F5344CB8AC3E}">
        <p14:creationId xmlns:p14="http://schemas.microsoft.com/office/powerpoint/2010/main" val="336964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 presetClass="entr" presetSubtype="2"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11" grpId="0" animBg="1">
        <p:tmplLst>
          <p:tmpl>
            <p:tnLst>
              <p:par>
                <p:cTn presetID="2" presetClass="entr" presetSubtype="2"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animBg="1">
        <p:tmplLst>
          <p:tmpl>
            <p:tnLst>
              <p:par>
                <p:cTn presetID="2" presetClass="entr" presetSubtype="2"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4"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 y="2326021"/>
            <a:ext cx="12191999" cy="784830"/>
          </a:xfrm>
          <a:noFill/>
        </p:spPr>
        <p:txBody>
          <a:bodyPr>
            <a:spAutoFit/>
          </a:bodyPr>
          <a:lstStyle>
            <a:lvl1pPr>
              <a:defRPr>
                <a:solidFill>
                  <a:schemeClr val="bg2"/>
                </a:solidFill>
                <a:effectLst>
                  <a:outerShdw blurRad="63500" sx="102000" sy="102000" algn="ctr" rotWithShape="0">
                    <a:prstClr val="black">
                      <a:alpha val="40000"/>
                    </a:prstClr>
                  </a:outerShdw>
                </a:effectLst>
              </a:defRPr>
            </a:lvl1pPr>
          </a:lstStyle>
          <a:p>
            <a:r>
              <a:rPr lang="en-US"/>
              <a:t>Click to edit Master title style</a:t>
            </a:r>
            <a:endParaRPr lang="en-US" dirty="0"/>
          </a:p>
        </p:txBody>
      </p:sp>
      <p:sp>
        <p:nvSpPr>
          <p:cNvPr id="4" name="Right Triangle 3">
            <a:extLst>
              <a:ext uri="{FF2B5EF4-FFF2-40B4-BE49-F238E27FC236}">
                <a16:creationId xmlns:a16="http://schemas.microsoft.com/office/drawing/2014/main" id="{C2D5B1AB-214C-C643-B081-28783F0728FE}"/>
              </a:ext>
            </a:extLst>
          </p:cNvPr>
          <p:cNvSpPr/>
          <p:nvPr userDrawn="1"/>
        </p:nvSpPr>
        <p:spPr>
          <a:xfrm flipH="1">
            <a:off x="5324846" y="-10007"/>
            <a:ext cx="6867144" cy="6868007"/>
          </a:xfrm>
          <a:prstGeom prst="rtTriangle">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221819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5_Title Only">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 y="2326021"/>
            <a:ext cx="12191999" cy="784830"/>
          </a:xfrm>
          <a:noFill/>
        </p:spPr>
        <p:txBody>
          <a:bodyPr>
            <a:spAutoFit/>
          </a:bodyPr>
          <a:lstStyle>
            <a:lvl1pPr>
              <a:defRPr>
                <a:solidFill>
                  <a:schemeClr val="bg2"/>
                </a:solidFill>
                <a:effectLst>
                  <a:outerShdw blurRad="63500" sx="102000" sy="102000" algn="ctr" rotWithShape="0">
                    <a:prstClr val="black">
                      <a:alpha val="40000"/>
                    </a:prstClr>
                  </a:outerShdw>
                </a:effectLst>
              </a:defRPr>
            </a:lvl1pPr>
          </a:lstStyle>
          <a:p>
            <a:r>
              <a:rPr lang="en-US"/>
              <a:t>Click to edit Master title style</a:t>
            </a:r>
            <a:endParaRPr lang="en-US" dirty="0"/>
          </a:p>
        </p:txBody>
      </p:sp>
      <p:sp>
        <p:nvSpPr>
          <p:cNvPr id="4" name="Right Triangle 3">
            <a:extLst>
              <a:ext uri="{FF2B5EF4-FFF2-40B4-BE49-F238E27FC236}">
                <a16:creationId xmlns:a16="http://schemas.microsoft.com/office/drawing/2014/main" id="{21A1948C-24EF-4196-895E-2EACA9226B5F}"/>
              </a:ext>
            </a:extLst>
          </p:cNvPr>
          <p:cNvSpPr/>
          <p:nvPr userDrawn="1"/>
        </p:nvSpPr>
        <p:spPr>
          <a:xfrm flipH="1">
            <a:off x="5324846" y="-10007"/>
            <a:ext cx="6867144" cy="6868007"/>
          </a:xfrm>
          <a:prstGeom prst="rtTriangle">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450765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lum/>
          </a:blip>
          <a:srcRect/>
          <a:stretch>
            <a:fillRect t="-52000" b="-5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 y="2326021"/>
            <a:ext cx="12191999" cy="784830"/>
          </a:xfrm>
          <a:noFill/>
        </p:spPr>
        <p:txBody>
          <a:bodyPr>
            <a:spAutoFit/>
          </a:bodyPr>
          <a:lstStyle>
            <a:lvl1pPr>
              <a:defRPr>
                <a:solidFill>
                  <a:schemeClr val="bg2"/>
                </a:solidFill>
                <a:effectLst>
                  <a:outerShdw blurRad="101600" dist="12700" sx="105000" sy="105000" algn="ctr" rotWithShape="0">
                    <a:prstClr val="black">
                      <a:alpha val="40000"/>
                    </a:prstClr>
                  </a:outerShdw>
                </a:effectLst>
              </a:defRPr>
            </a:lvl1pPr>
          </a:lstStyle>
          <a:p>
            <a:r>
              <a:rPr lang="en-US"/>
              <a:t>Click to edit Master title style</a:t>
            </a:r>
            <a:endParaRPr lang="en-US" dirty="0"/>
          </a:p>
        </p:txBody>
      </p:sp>
      <p:sp>
        <p:nvSpPr>
          <p:cNvPr id="4" name="Right Triangle 3">
            <a:extLst>
              <a:ext uri="{FF2B5EF4-FFF2-40B4-BE49-F238E27FC236}">
                <a16:creationId xmlns:a16="http://schemas.microsoft.com/office/drawing/2014/main" id="{8307EAFA-F069-7D4A-B435-868368DEC319}"/>
              </a:ext>
            </a:extLst>
          </p:cNvPr>
          <p:cNvSpPr/>
          <p:nvPr userDrawn="1"/>
        </p:nvSpPr>
        <p:spPr>
          <a:xfrm flipH="1">
            <a:off x="5324846" y="-10007"/>
            <a:ext cx="6867144" cy="6868007"/>
          </a:xfrm>
          <a:prstGeom prst="rtTriangle">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613547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 y="368882"/>
            <a:ext cx="12191999" cy="784830"/>
          </a:xfrm>
          <a:prstGeom prst="rect">
            <a:avLst/>
          </a:prstGeom>
          <a:solidFill>
            <a:schemeClr val="tx2"/>
          </a:solidFill>
        </p:spPr>
        <p:txBody>
          <a:bodyPr vert="horz" lIns="365760" tIns="182880" rIns="365760" bIns="182880" rtlCol="0" anchor="b" anchorCtr="0">
            <a:spAutoFit/>
          </a:bodyPr>
          <a:lstStyle/>
          <a:p>
            <a:r>
              <a:rPr lang="en-US" dirty="0"/>
              <a:t>Click to edit Master title style</a:t>
            </a:r>
          </a:p>
        </p:txBody>
      </p:sp>
      <p:sp>
        <p:nvSpPr>
          <p:cNvPr id="3" name="Text Placeholder 2"/>
          <p:cNvSpPr>
            <a:spLocks noGrp="1"/>
          </p:cNvSpPr>
          <p:nvPr>
            <p:ph type="body" idx="1"/>
          </p:nvPr>
        </p:nvSpPr>
        <p:spPr>
          <a:xfrm>
            <a:off x="1" y="1391976"/>
            <a:ext cx="12192003" cy="5191389"/>
          </a:xfrm>
          <a:prstGeom prst="rect">
            <a:avLst/>
          </a:prstGeom>
        </p:spPr>
        <p:txBody>
          <a:bodyPr vert="horz" lIns="365760" tIns="0" rIns="365760" bIns="0" rtlCol="0">
            <a:normAutofit/>
          </a:bodyPr>
          <a:lstStyle/>
          <a:p>
            <a:pPr lvl="0"/>
            <a:r>
              <a:rPr lang="en-US" dirty="0"/>
              <a:t>Click to edit Master text styles</a:t>
            </a:r>
          </a:p>
          <a:p>
            <a:pPr lvl="1"/>
            <a:r>
              <a:rPr lang="en-US" dirty="0"/>
              <a:t>Second level</a:t>
            </a:r>
          </a:p>
          <a:p>
            <a:pPr lvl="2"/>
            <a:r>
              <a:rPr lang="en-US" dirty="0"/>
              <a:t>Third level</a:t>
            </a:r>
          </a:p>
        </p:txBody>
      </p:sp>
      <p:grpSp>
        <p:nvGrpSpPr>
          <p:cNvPr id="10" name="Group 9">
            <a:extLst>
              <a:ext uri="{FF2B5EF4-FFF2-40B4-BE49-F238E27FC236}">
                <a16:creationId xmlns:a16="http://schemas.microsoft.com/office/drawing/2014/main" id="{3620D117-3ABF-5946-B391-BFA95A43225B}"/>
              </a:ext>
            </a:extLst>
          </p:cNvPr>
          <p:cNvGrpSpPr/>
          <p:nvPr userDrawn="1"/>
        </p:nvGrpSpPr>
        <p:grpSpPr>
          <a:xfrm>
            <a:off x="125149" y="6620842"/>
            <a:ext cx="11941702" cy="215444"/>
            <a:chOff x="166862" y="6620840"/>
            <a:chExt cx="15922270" cy="215444"/>
          </a:xfrm>
        </p:grpSpPr>
        <p:sp>
          <p:nvSpPr>
            <p:cNvPr id="11" name="Date Placeholder 3">
              <a:extLst>
                <a:ext uri="{FF2B5EF4-FFF2-40B4-BE49-F238E27FC236}">
                  <a16:creationId xmlns:a16="http://schemas.microsoft.com/office/drawing/2014/main" id="{B56E9F12-1436-0B4C-83AE-23B1406CE1DE}"/>
                </a:ext>
              </a:extLst>
            </p:cNvPr>
            <p:cNvSpPr txBox="1">
              <a:spLocks/>
            </p:cNvSpPr>
            <p:nvPr/>
          </p:nvSpPr>
          <p:spPr>
            <a:xfrm>
              <a:off x="13345932" y="6673686"/>
              <a:ext cx="2743200" cy="103875"/>
            </a:xfrm>
            <a:prstGeom prst="rect">
              <a:avLst/>
            </a:prstGeom>
          </p:spPr>
          <p:txBody>
            <a:bodyPr vert="horz" lIns="0" tIns="0" rIns="0" bIns="0" rtlCol="0" anchor="ctr">
              <a:spAutoFit/>
            </a:bodyPr>
            <a:lstStyle>
              <a:defPPr>
                <a:defRPr lang="en-US"/>
              </a:defPPr>
              <a:lvl1pPr marL="0" algn="l" defTabSz="914400" rtl="0" eaLnBrk="1" latinLnBrk="0" hangingPunct="1">
                <a:defRPr sz="900" kern="1200">
                  <a:solidFill>
                    <a:schemeClr val="bg1">
                      <a:lumMod val="60000"/>
                      <a:lumOff val="40000"/>
                    </a:schemeClr>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75" b="0" i="0" dirty="0">
                  <a:solidFill>
                    <a:schemeClr val="tx1"/>
                  </a:solidFill>
                  <a:latin typeface="Arial" panose="020B0604020202020204" pitchFamily="34" charset="0"/>
                  <a:ea typeface="Open Sans Condensed Light" charset="0"/>
                  <a:cs typeface="Arial" panose="020B0604020202020204" pitchFamily="34" charset="0"/>
                </a:rPr>
                <a:t>Copyright © 2020 National</a:t>
              </a:r>
              <a:r>
                <a:rPr lang="en-US" sz="675" b="0" i="0" baseline="0" dirty="0">
                  <a:solidFill>
                    <a:schemeClr val="tx1"/>
                  </a:solidFill>
                  <a:latin typeface="Arial" panose="020B0604020202020204" pitchFamily="34" charset="0"/>
                  <a:ea typeface="Open Sans Condensed Light" charset="0"/>
                  <a:cs typeface="Arial" panose="020B0604020202020204" pitchFamily="34" charset="0"/>
                </a:rPr>
                <a:t> Life Group</a:t>
              </a:r>
              <a:endParaRPr lang="en-US" sz="675" b="0" i="0" dirty="0">
                <a:solidFill>
                  <a:schemeClr val="tx1"/>
                </a:solidFill>
                <a:latin typeface="Arial" panose="020B0604020202020204" pitchFamily="34" charset="0"/>
                <a:ea typeface="Open Sans Condensed Light" charset="0"/>
                <a:cs typeface="Arial" panose="020B0604020202020204" pitchFamily="34" charset="0"/>
              </a:endParaRPr>
            </a:p>
          </p:txBody>
        </p:sp>
        <p:sp>
          <p:nvSpPr>
            <p:cNvPr id="12" name="TextBox 11">
              <a:extLst>
                <a:ext uri="{FF2B5EF4-FFF2-40B4-BE49-F238E27FC236}">
                  <a16:creationId xmlns:a16="http://schemas.microsoft.com/office/drawing/2014/main" id="{AB9A1C22-5B2A-C94D-A5B1-367B0F50FE0D}"/>
                </a:ext>
              </a:extLst>
            </p:cNvPr>
            <p:cNvSpPr txBox="1"/>
            <p:nvPr userDrawn="1"/>
          </p:nvSpPr>
          <p:spPr>
            <a:xfrm>
              <a:off x="6347381" y="6620840"/>
              <a:ext cx="3561232" cy="215444"/>
            </a:xfrm>
            <a:prstGeom prst="rect">
              <a:avLst/>
            </a:prstGeom>
            <a:noFill/>
          </p:spPr>
          <p:txBody>
            <a:bodyPr wrap="none" rtlCol="0">
              <a:spAutoFit/>
            </a:bodyPr>
            <a:lstStyle/>
            <a:p>
              <a:pPr marL="0" marR="0" indent="0" algn="l" defTabSz="914377" rtl="0" eaLnBrk="1" fontAlgn="base" latinLnBrk="0" hangingPunct="1">
                <a:lnSpc>
                  <a:spcPct val="100000"/>
                </a:lnSpc>
                <a:spcBef>
                  <a:spcPct val="0"/>
                </a:spcBef>
                <a:spcAft>
                  <a:spcPct val="0"/>
                </a:spcAft>
                <a:buClrTx/>
                <a:buSzTx/>
                <a:buFontTx/>
                <a:buNone/>
                <a:tabLst/>
                <a:defRPr/>
              </a:pPr>
              <a:r>
                <a:rPr lang="is-IS" sz="800" b="1" i="0" kern="1200" dirty="0">
                  <a:solidFill>
                    <a:schemeClr val="tx1"/>
                  </a:solidFill>
                  <a:latin typeface="Arial" panose="020B0604020202020204" pitchFamily="34" charset="0"/>
                  <a:ea typeface="Open Sans Condensed Light" charset="0"/>
                  <a:cs typeface="Arial" panose="020B0604020202020204" pitchFamily="34" charset="0"/>
                </a:rPr>
                <a:t> </a:t>
              </a:r>
              <a:r>
                <a:rPr lang="de-DE" sz="800" b="1" i="0" kern="1200" dirty="0" err="1">
                  <a:solidFill>
                    <a:schemeClr val="tx1"/>
                  </a:solidFill>
                  <a:latin typeface="Arial" panose="020B0604020202020204" pitchFamily="34" charset="0"/>
                  <a:ea typeface="Open Sans Condensed Light" charset="0"/>
                  <a:cs typeface="Arial" panose="020B0604020202020204" pitchFamily="34" charset="0"/>
                </a:rPr>
                <a:t>For</a:t>
              </a:r>
              <a:r>
                <a:rPr lang="de-DE" sz="800" b="1" i="0" kern="1200" dirty="0">
                  <a:solidFill>
                    <a:schemeClr val="tx1"/>
                  </a:solidFill>
                  <a:latin typeface="Arial" panose="020B0604020202020204" pitchFamily="34" charset="0"/>
                  <a:ea typeface="Open Sans Condensed Light" charset="0"/>
                  <a:cs typeface="Arial" panose="020B0604020202020204" pitchFamily="34" charset="0"/>
                </a:rPr>
                <a:t> Agent </a:t>
              </a:r>
              <a:r>
                <a:rPr lang="de-DE" sz="800" b="1" i="0" kern="1200" dirty="0" err="1">
                  <a:solidFill>
                    <a:schemeClr val="tx1"/>
                  </a:solidFill>
                  <a:latin typeface="Arial" panose="020B0604020202020204" pitchFamily="34" charset="0"/>
                  <a:ea typeface="Open Sans Condensed Light" charset="0"/>
                  <a:cs typeface="Arial" panose="020B0604020202020204" pitchFamily="34" charset="0"/>
                </a:rPr>
                <a:t>Use</a:t>
              </a:r>
              <a:r>
                <a:rPr lang="de-DE" sz="800" b="1" i="0" kern="1200" dirty="0">
                  <a:solidFill>
                    <a:schemeClr val="tx1"/>
                  </a:solidFill>
                  <a:latin typeface="Arial" panose="020B0604020202020204" pitchFamily="34" charset="0"/>
                  <a:ea typeface="Open Sans Condensed Light" charset="0"/>
                  <a:cs typeface="Arial" panose="020B0604020202020204" pitchFamily="34" charset="0"/>
                </a:rPr>
                <a:t> </a:t>
              </a:r>
              <a:r>
                <a:rPr lang="de-DE" sz="800" b="1" i="0" kern="1200" dirty="0" err="1">
                  <a:solidFill>
                    <a:schemeClr val="tx1"/>
                  </a:solidFill>
                  <a:latin typeface="Arial" panose="020B0604020202020204" pitchFamily="34" charset="0"/>
                  <a:ea typeface="Open Sans Condensed Light" charset="0"/>
                  <a:cs typeface="Arial" panose="020B0604020202020204" pitchFamily="34" charset="0"/>
                </a:rPr>
                <a:t>Only</a:t>
              </a:r>
              <a:r>
                <a:rPr lang="de-DE" sz="800" b="1" i="0" kern="1200" dirty="0">
                  <a:solidFill>
                    <a:schemeClr val="tx1"/>
                  </a:solidFill>
                  <a:latin typeface="Arial" panose="020B0604020202020204" pitchFamily="34" charset="0"/>
                  <a:ea typeface="Open Sans Condensed Light" charset="0"/>
                  <a:cs typeface="Arial" panose="020B0604020202020204" pitchFamily="34" charset="0"/>
                </a:rPr>
                <a:t> – Not </a:t>
              </a:r>
              <a:r>
                <a:rPr lang="de-DE" sz="800" b="1" i="0" kern="1200" dirty="0" err="1">
                  <a:solidFill>
                    <a:schemeClr val="tx1"/>
                  </a:solidFill>
                  <a:latin typeface="Arial" panose="020B0604020202020204" pitchFamily="34" charset="0"/>
                  <a:ea typeface="Open Sans Condensed Light" charset="0"/>
                  <a:cs typeface="Arial" panose="020B0604020202020204" pitchFamily="34" charset="0"/>
                </a:rPr>
                <a:t>For</a:t>
              </a:r>
              <a:r>
                <a:rPr lang="de-DE" sz="800" b="1" i="0" kern="1200" dirty="0">
                  <a:solidFill>
                    <a:schemeClr val="tx1"/>
                  </a:solidFill>
                  <a:latin typeface="Arial" panose="020B0604020202020204" pitchFamily="34" charset="0"/>
                  <a:ea typeface="Open Sans Condensed Light" charset="0"/>
                  <a:cs typeface="Arial" panose="020B0604020202020204" pitchFamily="34" charset="0"/>
                </a:rPr>
                <a:t> </a:t>
              </a:r>
              <a:r>
                <a:rPr lang="de-DE" sz="800" b="1" i="0" kern="1200" dirty="0" err="1">
                  <a:solidFill>
                    <a:schemeClr val="tx1"/>
                  </a:solidFill>
                  <a:latin typeface="Arial" panose="020B0604020202020204" pitchFamily="34" charset="0"/>
                  <a:ea typeface="Open Sans Condensed Light" charset="0"/>
                  <a:cs typeface="Arial" panose="020B0604020202020204" pitchFamily="34" charset="0"/>
                </a:rPr>
                <a:t>Use</a:t>
              </a:r>
              <a:r>
                <a:rPr lang="de-DE" sz="800" b="1" i="0" kern="1200" dirty="0">
                  <a:solidFill>
                    <a:schemeClr val="tx1"/>
                  </a:solidFill>
                  <a:latin typeface="Arial" panose="020B0604020202020204" pitchFamily="34" charset="0"/>
                  <a:ea typeface="Open Sans Condensed Light" charset="0"/>
                  <a:cs typeface="Arial" panose="020B0604020202020204" pitchFamily="34" charset="0"/>
                </a:rPr>
                <a:t> </a:t>
              </a:r>
              <a:r>
                <a:rPr lang="de-DE" sz="800" b="1" i="0" kern="1200" dirty="0" err="1">
                  <a:solidFill>
                    <a:schemeClr val="tx1"/>
                  </a:solidFill>
                  <a:latin typeface="Arial" panose="020B0604020202020204" pitchFamily="34" charset="0"/>
                  <a:ea typeface="Open Sans Condensed Light" charset="0"/>
                  <a:cs typeface="Arial" panose="020B0604020202020204" pitchFamily="34" charset="0"/>
                </a:rPr>
                <a:t>With</a:t>
              </a:r>
              <a:r>
                <a:rPr lang="de-DE" sz="800" b="1" i="0" kern="1200" dirty="0">
                  <a:solidFill>
                    <a:schemeClr val="tx1"/>
                  </a:solidFill>
                  <a:latin typeface="Arial" panose="020B0604020202020204" pitchFamily="34" charset="0"/>
                  <a:ea typeface="Open Sans Condensed Light" charset="0"/>
                  <a:cs typeface="Arial" panose="020B0604020202020204" pitchFamily="34" charset="0"/>
                </a:rPr>
                <a:t> The Public</a:t>
              </a:r>
            </a:p>
          </p:txBody>
        </p:sp>
        <p:sp>
          <p:nvSpPr>
            <p:cNvPr id="13" name="TextBox 12">
              <a:extLst>
                <a:ext uri="{FF2B5EF4-FFF2-40B4-BE49-F238E27FC236}">
                  <a16:creationId xmlns:a16="http://schemas.microsoft.com/office/drawing/2014/main" id="{FF148AC1-2582-6A44-9126-DE58A1216C65}"/>
                </a:ext>
              </a:extLst>
            </p:cNvPr>
            <p:cNvSpPr txBox="1"/>
            <p:nvPr userDrawn="1"/>
          </p:nvSpPr>
          <p:spPr>
            <a:xfrm>
              <a:off x="166862" y="6673686"/>
              <a:ext cx="2649163" cy="104644"/>
            </a:xfrm>
            <a:prstGeom prst="rect">
              <a:avLst/>
            </a:prstGeom>
            <a:noFill/>
          </p:spPr>
          <p:txBody>
            <a:bodyPr wrap="square" lIns="0" tIns="0" rIns="0" bIns="0" rtlCol="0">
              <a:spAutoFit/>
            </a:bodyPr>
            <a:lstStyle/>
            <a:p>
              <a:r>
                <a:rPr lang="en-US" sz="680" baseline="0" dirty="0">
                  <a:latin typeface="Arial" panose="020B0604020202020204" pitchFamily="34" charset="0"/>
                  <a:cs typeface="Arial" panose="020B0604020202020204" pitchFamily="34" charset="0"/>
                </a:rPr>
                <a:t>TC116306(0820)1  |  Cat No 105489(0820)</a:t>
              </a:r>
            </a:p>
          </p:txBody>
        </p:sp>
      </p:grpSp>
    </p:spTree>
    <p:extLst>
      <p:ext uri="{BB962C8B-B14F-4D97-AF65-F5344CB8AC3E}">
        <p14:creationId xmlns:p14="http://schemas.microsoft.com/office/powerpoint/2010/main" val="3535726984"/>
      </p:ext>
    </p:extLst>
  </p:cSld>
  <p:clrMap bg1="lt1" tx1="dk1" bg2="lt2" tx2="dk2" accent1="accent1" accent2="accent2" accent3="accent3" accent4="accent4" accent5="accent5" accent6="accent6" hlink="hlink" folHlink="folHlink"/>
  <p:sldLayoutIdLst>
    <p:sldLayoutId id="2147487883" r:id="rId1"/>
    <p:sldLayoutId id="2147487871" r:id="rId2"/>
    <p:sldLayoutId id="2147487881" r:id="rId3"/>
    <p:sldLayoutId id="2147487872" r:id="rId4"/>
    <p:sldLayoutId id="2147487880" r:id="rId5"/>
    <p:sldLayoutId id="2147487874" r:id="rId6"/>
    <p:sldLayoutId id="2147487873" r:id="rId7"/>
    <p:sldLayoutId id="2147487888" r:id="rId8"/>
    <p:sldLayoutId id="2147487879" r:id="rId9"/>
    <p:sldLayoutId id="2147487877" r:id="rId10"/>
  </p:sldLayoutIdLst>
  <p:txStyles>
    <p:titleStyle>
      <a:lvl1pPr marL="5955" indent="0" algn="l" defTabSz="685766" rtl="0" eaLnBrk="1" latinLnBrk="0" hangingPunct="1">
        <a:lnSpc>
          <a:spcPct val="90000"/>
        </a:lnSpc>
        <a:spcBef>
          <a:spcPct val="0"/>
        </a:spcBef>
        <a:buNone/>
        <a:tabLst/>
        <a:defRPr sz="3000" b="0" i="0" kern="1200">
          <a:solidFill>
            <a:schemeClr val="bg2"/>
          </a:solidFill>
          <a:latin typeface="Arial" panose="020B0604020202020204" pitchFamily="34" charset="0"/>
          <a:ea typeface="Open Sans Light" charset="0"/>
          <a:cs typeface="Arial" panose="020B0604020202020204" pitchFamily="34" charset="0"/>
        </a:defRPr>
      </a:lvl1pPr>
    </p:titleStyle>
    <p:body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p:bodyStyle>
    <p:otherStyle>
      <a:defPPr>
        <a:defRPr lang="en-US"/>
      </a:defPPr>
      <a:lvl1pPr marL="0" algn="l" defTabSz="685766" rtl="0" eaLnBrk="1" latinLnBrk="0" hangingPunct="1">
        <a:defRPr sz="1351" kern="1200">
          <a:solidFill>
            <a:schemeClr val="tx1"/>
          </a:solidFill>
          <a:latin typeface="+mn-lt"/>
          <a:ea typeface="+mn-ea"/>
          <a:cs typeface="+mn-cs"/>
        </a:defRPr>
      </a:lvl1pPr>
      <a:lvl2pPr marL="342883" algn="l" defTabSz="685766" rtl="0" eaLnBrk="1" latinLnBrk="0" hangingPunct="1">
        <a:defRPr sz="1351" kern="1200">
          <a:solidFill>
            <a:schemeClr val="tx1"/>
          </a:solidFill>
          <a:latin typeface="+mn-lt"/>
          <a:ea typeface="+mn-ea"/>
          <a:cs typeface="+mn-cs"/>
        </a:defRPr>
      </a:lvl2pPr>
      <a:lvl3pPr marL="685766" algn="l" defTabSz="685766" rtl="0" eaLnBrk="1" latinLnBrk="0" hangingPunct="1">
        <a:defRPr sz="1351" kern="1200">
          <a:solidFill>
            <a:schemeClr val="tx1"/>
          </a:solidFill>
          <a:latin typeface="+mn-lt"/>
          <a:ea typeface="+mn-ea"/>
          <a:cs typeface="+mn-cs"/>
        </a:defRPr>
      </a:lvl3pPr>
      <a:lvl4pPr marL="1028649" algn="l" defTabSz="685766" rtl="0" eaLnBrk="1" latinLnBrk="0" hangingPunct="1">
        <a:defRPr sz="1351" kern="1200">
          <a:solidFill>
            <a:schemeClr val="tx1"/>
          </a:solidFill>
          <a:latin typeface="+mn-lt"/>
          <a:ea typeface="+mn-ea"/>
          <a:cs typeface="+mn-cs"/>
        </a:defRPr>
      </a:lvl4pPr>
      <a:lvl5pPr marL="1371532" algn="l" defTabSz="685766" rtl="0" eaLnBrk="1" latinLnBrk="0" hangingPunct="1">
        <a:defRPr sz="1351" kern="1200">
          <a:solidFill>
            <a:schemeClr val="tx1"/>
          </a:solidFill>
          <a:latin typeface="+mn-lt"/>
          <a:ea typeface="+mn-ea"/>
          <a:cs typeface="+mn-cs"/>
        </a:defRPr>
      </a:lvl5pPr>
      <a:lvl6pPr marL="1714414" algn="l" defTabSz="685766" rtl="0" eaLnBrk="1" latinLnBrk="0" hangingPunct="1">
        <a:defRPr sz="1351" kern="1200">
          <a:solidFill>
            <a:schemeClr val="tx1"/>
          </a:solidFill>
          <a:latin typeface="+mn-lt"/>
          <a:ea typeface="+mn-ea"/>
          <a:cs typeface="+mn-cs"/>
        </a:defRPr>
      </a:lvl6pPr>
      <a:lvl7pPr marL="2057297" algn="l" defTabSz="685766" rtl="0" eaLnBrk="1" latinLnBrk="0" hangingPunct="1">
        <a:defRPr sz="1351" kern="1200">
          <a:solidFill>
            <a:schemeClr val="tx1"/>
          </a:solidFill>
          <a:latin typeface="+mn-lt"/>
          <a:ea typeface="+mn-ea"/>
          <a:cs typeface="+mn-cs"/>
        </a:defRPr>
      </a:lvl7pPr>
      <a:lvl8pPr marL="2400180" algn="l" defTabSz="685766" rtl="0" eaLnBrk="1" latinLnBrk="0" hangingPunct="1">
        <a:defRPr sz="1351" kern="1200">
          <a:solidFill>
            <a:schemeClr val="tx1"/>
          </a:solidFill>
          <a:latin typeface="+mn-lt"/>
          <a:ea typeface="+mn-ea"/>
          <a:cs typeface="+mn-cs"/>
        </a:defRPr>
      </a:lvl8pPr>
      <a:lvl9pPr marL="2743063" algn="l" defTabSz="685766"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76" userDrawn="1">
          <p15:clr>
            <a:srgbClr val="F26B43"/>
          </p15:clr>
        </p15:guide>
        <p15:guide id="2" pos="3840" userDrawn="1">
          <p15:clr>
            <a:srgbClr val="F26B43"/>
          </p15:clr>
        </p15:guide>
        <p15:guide id="3" pos="229" userDrawn="1">
          <p15:clr>
            <a:srgbClr val="F26B43"/>
          </p15:clr>
        </p15:guide>
        <p15:guide id="4" pos="7451" userDrawn="1">
          <p15:clr>
            <a:srgbClr val="F26B43"/>
          </p15:clr>
        </p15:guide>
        <p15:guide id="5" orient="horz" pos="2160" userDrawn="1">
          <p15:clr>
            <a:srgbClr val="F26B43"/>
          </p15:clr>
        </p15:guide>
        <p15:guide id="6" orient="horz" pos="414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CA10E-5722-4704-BA8F-B6A936B7F8AA}"/>
              </a:ext>
            </a:extLst>
          </p:cNvPr>
          <p:cNvSpPr>
            <a:spLocks noGrp="1"/>
          </p:cNvSpPr>
          <p:nvPr>
            <p:ph type="ctrTitle"/>
          </p:nvPr>
        </p:nvSpPr>
        <p:spPr>
          <a:xfrm>
            <a:off x="609601" y="3429000"/>
            <a:ext cx="11582403" cy="937180"/>
          </a:xfrm>
        </p:spPr>
        <p:txBody>
          <a:bodyPr/>
          <a:lstStyle/>
          <a:p>
            <a:r>
              <a:rPr lang="en-US" dirty="0"/>
              <a:t>Underwriting Best Practices</a:t>
            </a:r>
          </a:p>
        </p:txBody>
      </p:sp>
      <p:sp>
        <p:nvSpPr>
          <p:cNvPr id="5" name="Subtitle 4">
            <a:extLst>
              <a:ext uri="{FF2B5EF4-FFF2-40B4-BE49-F238E27FC236}">
                <a16:creationId xmlns:a16="http://schemas.microsoft.com/office/drawing/2014/main" id="{D3E09F4B-A4CD-4C0F-A932-08D01107A17C}"/>
              </a:ext>
            </a:extLst>
          </p:cNvPr>
          <p:cNvSpPr>
            <a:spLocks noGrp="1"/>
          </p:cNvSpPr>
          <p:nvPr>
            <p:ph type="subTitle" idx="1"/>
          </p:nvPr>
        </p:nvSpPr>
        <p:spPr>
          <a:xfrm>
            <a:off x="1701984" y="4366181"/>
            <a:ext cx="10490015" cy="488034"/>
          </a:xfrm>
        </p:spPr>
        <p:txBody>
          <a:bodyPr/>
          <a:lstStyle/>
          <a:p>
            <a:r>
              <a:rPr lang="en-US" dirty="0" err="1"/>
              <a:t>eApp</a:t>
            </a:r>
            <a:r>
              <a:rPr lang="en-US" dirty="0"/>
              <a:t> Instant Communication</a:t>
            </a:r>
          </a:p>
        </p:txBody>
      </p:sp>
      <p:sp>
        <p:nvSpPr>
          <p:cNvPr id="6" name="Rectangle 5">
            <a:extLst>
              <a:ext uri="{FF2B5EF4-FFF2-40B4-BE49-F238E27FC236}">
                <a16:creationId xmlns:a16="http://schemas.microsoft.com/office/drawing/2014/main" id="{BDE6ACB9-B779-8641-B991-B05065F212A4}"/>
              </a:ext>
            </a:extLst>
          </p:cNvPr>
          <p:cNvSpPr/>
          <p:nvPr/>
        </p:nvSpPr>
        <p:spPr>
          <a:xfrm>
            <a:off x="487363" y="5888209"/>
            <a:ext cx="11217275" cy="600164"/>
          </a:xfrm>
          <a:prstGeom prst="rect">
            <a:avLst/>
          </a:prstGeom>
        </p:spPr>
        <p:txBody>
          <a:bodyPr wrap="square" lIns="137160" rIns="137160">
            <a:spAutoFit/>
          </a:bodyPr>
          <a:lstStyle/>
          <a:p>
            <a:pPr lvl="0">
              <a:defRPr/>
            </a:pPr>
            <a:r>
              <a:rPr lang="en-US" sz="1100" dirty="0">
                <a:solidFill>
                  <a:srgbClr val="FFFFFF"/>
                </a:solidFill>
                <a:latin typeface="Arial Narrow" panose="020B0604020202020204" pitchFamily="34" charset="0"/>
                <a:cs typeface="Arial Narrow" panose="020B0604020202020204" pitchFamily="34" charset="0"/>
              </a:rPr>
              <a:t>National Life Group® is a trade name of National Life Insurance Company, Montpelier, VT, Life Insurance Company of the Southwest, Addison, TX and their affiliates.  Each company of National Life Group is solely responsible for its own financial condition and contractual obligations.  Life Insurance Company of the Southwest is not an authorized insurer in New York and does not conduct insurance business in New York. This presentation may not be recorded, copied, transmitted or otherwise disseminated without the express written permission of National Life Group.</a:t>
            </a:r>
          </a:p>
        </p:txBody>
      </p:sp>
    </p:spTree>
    <p:extLst>
      <p:ext uri="{BB962C8B-B14F-4D97-AF65-F5344CB8AC3E}">
        <p14:creationId xmlns:p14="http://schemas.microsoft.com/office/powerpoint/2010/main" val="2753354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1F35E80B-34E2-8F40-8397-6F6303ECB67F}"/>
              </a:ext>
            </a:extLst>
          </p:cNvPr>
          <p:cNvSpPr txBox="1">
            <a:spLocks/>
          </p:cNvSpPr>
          <p:nvPr/>
        </p:nvSpPr>
        <p:spPr>
          <a:xfrm>
            <a:off x="4389121" y="0"/>
            <a:ext cx="7802880" cy="1390650"/>
          </a:xfrm>
          <a:prstGeom prst="rect">
            <a:avLst/>
          </a:prstGeom>
          <a:solidFill>
            <a:schemeClr val="accent1"/>
          </a:solidFill>
        </p:spPr>
        <p:txBody>
          <a:bodyPr vert="horz" wrap="square" lIns="914400" tIns="182880" rIns="365760" bIns="182880" rtlCol="0" anchor="ctr" anchorCtr="0">
            <a:noAutofit/>
          </a:bodyPr>
          <a:lstStyle>
            <a:lvl1pPr marL="5955" indent="0" algn="l" defTabSz="685766" rtl="0" eaLnBrk="1" latinLnBrk="0" hangingPunct="1">
              <a:lnSpc>
                <a:spcPct val="90000"/>
              </a:lnSpc>
              <a:spcBef>
                <a:spcPct val="0"/>
              </a:spcBef>
              <a:buNone/>
              <a:tabLst/>
              <a:defRPr sz="3000" b="0" i="0" kern="1200" baseline="0">
                <a:solidFill>
                  <a:schemeClr val="bg2"/>
                </a:solidFill>
                <a:latin typeface="Arial" panose="020B0604020202020204" pitchFamily="34" charset="0"/>
                <a:ea typeface="Open Sans Light" charset="0"/>
                <a:cs typeface="Arial" panose="020B0604020202020204" pitchFamily="34" charset="0"/>
              </a:defRPr>
            </a:lvl1pPr>
          </a:lstStyle>
          <a:p>
            <a:pPr algn="r" fontAlgn="auto">
              <a:lnSpc>
                <a:spcPct val="100000"/>
              </a:lnSpc>
              <a:spcBef>
                <a:spcPts val="0"/>
              </a:spcBef>
              <a:spcAft>
                <a:spcPts val="0"/>
              </a:spcAft>
            </a:pPr>
            <a:r>
              <a:rPr lang="en-US" sz="2800" dirty="0"/>
              <a:t>Inaccurate Height/Weight </a:t>
            </a:r>
            <a:br>
              <a:rPr lang="en-US" sz="2800" dirty="0"/>
            </a:br>
            <a:r>
              <a:rPr lang="en-US" sz="2800" dirty="0"/>
              <a:t>for Juveniles</a:t>
            </a:r>
          </a:p>
        </p:txBody>
      </p:sp>
      <p:sp>
        <p:nvSpPr>
          <p:cNvPr id="2" name="TextBox 1">
            <a:extLst>
              <a:ext uri="{FF2B5EF4-FFF2-40B4-BE49-F238E27FC236}">
                <a16:creationId xmlns:a16="http://schemas.microsoft.com/office/drawing/2014/main" id="{E997DBF3-A6C6-0648-A8F5-F41C72E11081}"/>
              </a:ext>
            </a:extLst>
          </p:cNvPr>
          <p:cNvSpPr txBox="1"/>
          <p:nvPr/>
        </p:nvSpPr>
        <p:spPr>
          <a:xfrm>
            <a:off x="0" y="762"/>
            <a:ext cx="5891349" cy="1389888"/>
          </a:xfrm>
          <a:custGeom>
            <a:avLst/>
            <a:gdLst>
              <a:gd name="connsiteX0" fmla="*/ 0 w 7171509"/>
              <a:gd name="connsiteY0" fmla="*/ 0 h 1389888"/>
              <a:gd name="connsiteX1" fmla="*/ 7171509 w 7171509"/>
              <a:gd name="connsiteY1" fmla="*/ 0 h 1389888"/>
              <a:gd name="connsiteX2" fmla="*/ 7171509 w 7171509"/>
              <a:gd name="connsiteY2" fmla="*/ 1389888 h 1389888"/>
              <a:gd name="connsiteX3" fmla="*/ 0 w 7171509"/>
              <a:gd name="connsiteY3" fmla="*/ 1389888 h 1389888"/>
              <a:gd name="connsiteX4" fmla="*/ 0 w 7171509"/>
              <a:gd name="connsiteY4" fmla="*/ 0 h 1389888"/>
              <a:gd name="connsiteX0" fmla="*/ 0 w 7171509"/>
              <a:gd name="connsiteY0" fmla="*/ 0 h 1389888"/>
              <a:gd name="connsiteX1" fmla="*/ 7171509 w 7171509"/>
              <a:gd name="connsiteY1" fmla="*/ 0 h 1389888"/>
              <a:gd name="connsiteX2" fmla="*/ 6413864 w 7171509"/>
              <a:gd name="connsiteY2" fmla="*/ 1389888 h 1389888"/>
              <a:gd name="connsiteX3" fmla="*/ 0 w 7171509"/>
              <a:gd name="connsiteY3" fmla="*/ 1389888 h 1389888"/>
              <a:gd name="connsiteX4" fmla="*/ 0 w 7171509"/>
              <a:gd name="connsiteY4" fmla="*/ 0 h 138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1509" h="1389888">
                <a:moveTo>
                  <a:pt x="0" y="0"/>
                </a:moveTo>
                <a:lnTo>
                  <a:pt x="7171509" y="0"/>
                </a:lnTo>
                <a:lnTo>
                  <a:pt x="6413864" y="1389888"/>
                </a:lnTo>
                <a:lnTo>
                  <a:pt x="0" y="1389888"/>
                </a:lnTo>
                <a:lnTo>
                  <a:pt x="0" y="0"/>
                </a:lnTo>
                <a:close/>
              </a:path>
            </a:pathLst>
          </a:custGeom>
          <a:solidFill>
            <a:schemeClr val="tx2"/>
          </a:solidFill>
          <a:ln w="38100">
            <a:noFill/>
            <a:bevel/>
          </a:ln>
        </p:spPr>
        <p:txBody>
          <a:bodyPr vert="horz" wrap="square" lIns="457200" tIns="182880" rIns="457200" bIns="182880" rtlCol="0" anchor="ctr" anchorCtr="0">
            <a:noAutofit/>
          </a:bodyPr>
          <a:lstStyle/>
          <a:p>
            <a:pPr fontAlgn="auto">
              <a:spcAft>
                <a:spcPts val="0"/>
              </a:spcAft>
            </a:pPr>
            <a:r>
              <a:rPr lang="en-US" sz="2200" dirty="0">
                <a:solidFill>
                  <a:schemeClr val="bg2"/>
                </a:solidFill>
              </a:rPr>
              <a:t>Common Reasons Apps Do Not Qualify for Straight Through Processing:</a:t>
            </a:r>
          </a:p>
        </p:txBody>
      </p:sp>
      <p:sp>
        <p:nvSpPr>
          <p:cNvPr id="4" name="Text Placeholder 6">
            <a:extLst>
              <a:ext uri="{FF2B5EF4-FFF2-40B4-BE49-F238E27FC236}">
                <a16:creationId xmlns:a16="http://schemas.microsoft.com/office/drawing/2014/main" id="{4DBE71A1-6178-2E43-8FD8-AD93FE1FBD2C}"/>
              </a:ext>
            </a:extLst>
          </p:cNvPr>
          <p:cNvSpPr txBox="1">
            <a:spLocks/>
          </p:cNvSpPr>
          <p:nvPr/>
        </p:nvSpPr>
        <p:spPr>
          <a:xfrm>
            <a:off x="363539" y="2576060"/>
            <a:ext cx="498610" cy="676592"/>
          </a:xfrm>
          <a:prstGeom prst="rect">
            <a:avLst/>
          </a:prstGeom>
          <a:solidFill>
            <a:schemeClr val="accent1"/>
          </a:solidFill>
        </p:spPr>
        <p:txBody>
          <a:bodyPr lIns="91440" tIns="91440" rIns="91440" bIns="91440" anchor="ctr" anchorCtr="0">
            <a:noAutofit/>
          </a:bodyPr>
          <a:lstStyle>
            <a:lvl1pPr marL="0" indent="0" algn="ctr" defTabSz="685766" rtl="0" eaLnBrk="1" latinLnBrk="0" hangingPunct="1">
              <a:lnSpc>
                <a:spcPct val="90000"/>
              </a:lnSpc>
              <a:spcBef>
                <a:spcPts val="751"/>
              </a:spcBef>
              <a:buFont typeface="Arial"/>
              <a:buNone/>
              <a:defRPr sz="2100" b="1" i="0" kern="1200">
                <a:solidFill>
                  <a:schemeClr val="bg2"/>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bg2"/>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bg2"/>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dirty="0"/>
              <a:t>▶︎</a:t>
            </a:r>
          </a:p>
        </p:txBody>
      </p:sp>
      <p:sp>
        <p:nvSpPr>
          <p:cNvPr id="5" name="Text Placeholder 12">
            <a:extLst>
              <a:ext uri="{FF2B5EF4-FFF2-40B4-BE49-F238E27FC236}">
                <a16:creationId xmlns:a16="http://schemas.microsoft.com/office/drawing/2014/main" id="{608D191E-E015-6F4B-9683-3CC32A5DEBC4}"/>
              </a:ext>
            </a:extLst>
          </p:cNvPr>
          <p:cNvSpPr txBox="1">
            <a:spLocks/>
          </p:cNvSpPr>
          <p:nvPr/>
        </p:nvSpPr>
        <p:spPr>
          <a:xfrm>
            <a:off x="966651" y="2576060"/>
            <a:ext cx="5129350" cy="676592"/>
          </a:xfrm>
          <a:prstGeom prst="rect">
            <a:avLst/>
          </a:prstGeom>
          <a:solidFill>
            <a:schemeClr val="bg1">
              <a:lumMod val="20000"/>
              <a:lumOff val="80000"/>
            </a:schemeClr>
          </a:solidFill>
        </p:spPr>
        <p:txBody>
          <a:bodyPr wrap="square"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600" dirty="0"/>
              <a:t>Physically measure and weigh when possible.</a:t>
            </a:r>
          </a:p>
        </p:txBody>
      </p:sp>
      <p:sp>
        <p:nvSpPr>
          <p:cNvPr id="6" name="Text Placeholder 6">
            <a:extLst>
              <a:ext uri="{FF2B5EF4-FFF2-40B4-BE49-F238E27FC236}">
                <a16:creationId xmlns:a16="http://schemas.microsoft.com/office/drawing/2014/main" id="{FDD2DF62-4B0D-8248-B1A3-40DC093B00EC}"/>
              </a:ext>
            </a:extLst>
          </p:cNvPr>
          <p:cNvSpPr txBox="1">
            <a:spLocks/>
          </p:cNvSpPr>
          <p:nvPr/>
        </p:nvSpPr>
        <p:spPr>
          <a:xfrm>
            <a:off x="363539" y="3428999"/>
            <a:ext cx="498610" cy="1182189"/>
          </a:xfrm>
          <a:prstGeom prst="rect">
            <a:avLst/>
          </a:prstGeom>
          <a:solidFill>
            <a:schemeClr val="accent1"/>
          </a:solidFill>
        </p:spPr>
        <p:txBody>
          <a:bodyPr lIns="91440" tIns="91440" rIns="91440" bIns="91440" anchor="ctr" anchorCtr="0">
            <a:noAutofit/>
          </a:bodyPr>
          <a:lstStyle>
            <a:lvl1pPr marL="0" indent="0" algn="ctr" defTabSz="685766" rtl="0" eaLnBrk="1" latinLnBrk="0" hangingPunct="1">
              <a:lnSpc>
                <a:spcPct val="90000"/>
              </a:lnSpc>
              <a:spcBef>
                <a:spcPts val="751"/>
              </a:spcBef>
              <a:buFont typeface="Arial"/>
              <a:buNone/>
              <a:defRPr sz="2100" b="1" i="0" kern="1200">
                <a:solidFill>
                  <a:schemeClr val="bg2"/>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bg2"/>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bg2"/>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dirty="0"/>
              <a:t>▶︎</a:t>
            </a:r>
          </a:p>
        </p:txBody>
      </p:sp>
      <p:sp>
        <p:nvSpPr>
          <p:cNvPr id="7" name="Text Placeholder 12">
            <a:extLst>
              <a:ext uri="{FF2B5EF4-FFF2-40B4-BE49-F238E27FC236}">
                <a16:creationId xmlns:a16="http://schemas.microsoft.com/office/drawing/2014/main" id="{54AE3AE2-98C2-BA47-99C4-746191983E0F}"/>
              </a:ext>
            </a:extLst>
          </p:cNvPr>
          <p:cNvSpPr txBox="1">
            <a:spLocks/>
          </p:cNvSpPr>
          <p:nvPr/>
        </p:nvSpPr>
        <p:spPr>
          <a:xfrm>
            <a:off x="966651" y="3428999"/>
            <a:ext cx="5129350" cy="1182189"/>
          </a:xfrm>
          <a:prstGeom prst="rect">
            <a:avLst/>
          </a:prstGeom>
          <a:solidFill>
            <a:schemeClr val="bg1">
              <a:lumMod val="20000"/>
              <a:lumOff val="80000"/>
            </a:schemeClr>
          </a:solidFill>
        </p:spPr>
        <p:txBody>
          <a:bodyPr wrap="square"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600" dirty="0"/>
              <a:t>Starting in August, if the build of the juvenile falls outside of our guidelines for normal build, we will present a clarifying question to verify this is the correct weight at the time the application was taken.</a:t>
            </a:r>
          </a:p>
        </p:txBody>
      </p:sp>
      <p:sp>
        <p:nvSpPr>
          <p:cNvPr id="8" name="TextBox 7">
            <a:extLst>
              <a:ext uri="{FF2B5EF4-FFF2-40B4-BE49-F238E27FC236}">
                <a16:creationId xmlns:a16="http://schemas.microsoft.com/office/drawing/2014/main" id="{B04EAA80-60DF-E945-9D07-35A7F95C8693}"/>
              </a:ext>
            </a:extLst>
          </p:cNvPr>
          <p:cNvSpPr txBox="1"/>
          <p:nvPr/>
        </p:nvSpPr>
        <p:spPr>
          <a:xfrm>
            <a:off x="363539" y="1685109"/>
            <a:ext cx="5730874" cy="640080"/>
          </a:xfrm>
          <a:prstGeom prst="rect">
            <a:avLst/>
          </a:prstGeom>
          <a:noFill/>
          <a:ln w="38100">
            <a:noFill/>
            <a:bevel/>
          </a:ln>
        </p:spPr>
        <p:txBody>
          <a:bodyPr vert="horz" wrap="square" lIns="640080" tIns="182880" rIns="457200" bIns="182880" rtlCol="0" anchor="b" anchorCtr="0">
            <a:noAutofit/>
          </a:bodyPr>
          <a:lstStyle/>
          <a:p>
            <a:pPr fontAlgn="auto">
              <a:spcAft>
                <a:spcPts val="0"/>
              </a:spcAft>
            </a:pPr>
            <a:r>
              <a:rPr lang="en-US" sz="2400" dirty="0"/>
              <a:t>What can you do differently?</a:t>
            </a:r>
          </a:p>
        </p:txBody>
      </p:sp>
      <p:pic>
        <p:nvPicPr>
          <p:cNvPr id="10" name="Picture 9" descr="A couple of people that are standing in a room&#10;&#10;Description automatically generated">
            <a:extLst>
              <a:ext uri="{FF2B5EF4-FFF2-40B4-BE49-F238E27FC236}">
                <a16:creationId xmlns:a16="http://schemas.microsoft.com/office/drawing/2014/main" id="{003A18F2-8E93-D449-89FF-904327BF3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13" y="1401763"/>
            <a:ext cx="6096000" cy="5181600"/>
          </a:xfrm>
          <a:prstGeom prst="rect">
            <a:avLst/>
          </a:prstGeom>
        </p:spPr>
      </p:pic>
    </p:spTree>
    <p:extLst>
      <p:ext uri="{BB962C8B-B14F-4D97-AF65-F5344CB8AC3E}">
        <p14:creationId xmlns:p14="http://schemas.microsoft.com/office/powerpoint/2010/main" val="2882126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1F35E80B-34E2-8F40-8397-6F6303ECB67F}"/>
              </a:ext>
            </a:extLst>
          </p:cNvPr>
          <p:cNvSpPr txBox="1">
            <a:spLocks/>
          </p:cNvSpPr>
          <p:nvPr/>
        </p:nvSpPr>
        <p:spPr>
          <a:xfrm>
            <a:off x="4976949" y="0"/>
            <a:ext cx="7215051" cy="1390650"/>
          </a:xfrm>
          <a:prstGeom prst="rect">
            <a:avLst/>
          </a:prstGeom>
          <a:solidFill>
            <a:schemeClr val="accent1"/>
          </a:solidFill>
        </p:spPr>
        <p:txBody>
          <a:bodyPr vert="horz" wrap="square" lIns="914400" tIns="182880" rIns="365760" bIns="182880" rtlCol="0" anchor="ctr" anchorCtr="0">
            <a:noAutofit/>
          </a:bodyPr>
          <a:lstStyle>
            <a:lvl1pPr marL="5955" indent="0" algn="l" defTabSz="685766" rtl="0" eaLnBrk="1" latinLnBrk="0" hangingPunct="1">
              <a:lnSpc>
                <a:spcPct val="90000"/>
              </a:lnSpc>
              <a:spcBef>
                <a:spcPct val="0"/>
              </a:spcBef>
              <a:buNone/>
              <a:tabLst/>
              <a:defRPr sz="3000" b="0" i="0" kern="1200" baseline="0">
                <a:solidFill>
                  <a:schemeClr val="bg2"/>
                </a:solidFill>
                <a:latin typeface="Arial" panose="020B0604020202020204" pitchFamily="34" charset="0"/>
                <a:ea typeface="Open Sans Light" charset="0"/>
                <a:cs typeface="Arial" panose="020B0604020202020204" pitchFamily="34" charset="0"/>
              </a:defRPr>
            </a:lvl1pPr>
          </a:lstStyle>
          <a:p>
            <a:pPr algn="r" fontAlgn="auto">
              <a:lnSpc>
                <a:spcPct val="100000"/>
              </a:lnSpc>
              <a:spcBef>
                <a:spcPts val="0"/>
              </a:spcBef>
              <a:spcAft>
                <a:spcPts val="0"/>
              </a:spcAft>
            </a:pPr>
            <a:r>
              <a:rPr lang="en-US" sz="2800" dirty="0"/>
              <a:t>Additional Information</a:t>
            </a:r>
          </a:p>
        </p:txBody>
      </p:sp>
      <p:sp>
        <p:nvSpPr>
          <p:cNvPr id="2" name="TextBox 1">
            <a:extLst>
              <a:ext uri="{FF2B5EF4-FFF2-40B4-BE49-F238E27FC236}">
                <a16:creationId xmlns:a16="http://schemas.microsoft.com/office/drawing/2014/main" id="{E997DBF3-A6C6-0648-A8F5-F41C72E11081}"/>
              </a:ext>
            </a:extLst>
          </p:cNvPr>
          <p:cNvSpPr txBox="1"/>
          <p:nvPr/>
        </p:nvSpPr>
        <p:spPr>
          <a:xfrm>
            <a:off x="0" y="762"/>
            <a:ext cx="5891349" cy="1389888"/>
          </a:xfrm>
          <a:custGeom>
            <a:avLst/>
            <a:gdLst>
              <a:gd name="connsiteX0" fmla="*/ 0 w 7171509"/>
              <a:gd name="connsiteY0" fmla="*/ 0 h 1389888"/>
              <a:gd name="connsiteX1" fmla="*/ 7171509 w 7171509"/>
              <a:gd name="connsiteY1" fmla="*/ 0 h 1389888"/>
              <a:gd name="connsiteX2" fmla="*/ 7171509 w 7171509"/>
              <a:gd name="connsiteY2" fmla="*/ 1389888 h 1389888"/>
              <a:gd name="connsiteX3" fmla="*/ 0 w 7171509"/>
              <a:gd name="connsiteY3" fmla="*/ 1389888 h 1389888"/>
              <a:gd name="connsiteX4" fmla="*/ 0 w 7171509"/>
              <a:gd name="connsiteY4" fmla="*/ 0 h 1389888"/>
              <a:gd name="connsiteX0" fmla="*/ 0 w 7171509"/>
              <a:gd name="connsiteY0" fmla="*/ 0 h 1389888"/>
              <a:gd name="connsiteX1" fmla="*/ 7171509 w 7171509"/>
              <a:gd name="connsiteY1" fmla="*/ 0 h 1389888"/>
              <a:gd name="connsiteX2" fmla="*/ 6413864 w 7171509"/>
              <a:gd name="connsiteY2" fmla="*/ 1389888 h 1389888"/>
              <a:gd name="connsiteX3" fmla="*/ 0 w 7171509"/>
              <a:gd name="connsiteY3" fmla="*/ 1389888 h 1389888"/>
              <a:gd name="connsiteX4" fmla="*/ 0 w 7171509"/>
              <a:gd name="connsiteY4" fmla="*/ 0 h 138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1509" h="1389888">
                <a:moveTo>
                  <a:pt x="0" y="0"/>
                </a:moveTo>
                <a:lnTo>
                  <a:pt x="7171509" y="0"/>
                </a:lnTo>
                <a:lnTo>
                  <a:pt x="6413864" y="1389888"/>
                </a:lnTo>
                <a:lnTo>
                  <a:pt x="0" y="1389888"/>
                </a:lnTo>
                <a:lnTo>
                  <a:pt x="0" y="0"/>
                </a:lnTo>
                <a:close/>
              </a:path>
            </a:pathLst>
          </a:custGeom>
          <a:solidFill>
            <a:schemeClr val="tx2"/>
          </a:solidFill>
          <a:ln w="38100">
            <a:noFill/>
            <a:bevel/>
          </a:ln>
        </p:spPr>
        <p:txBody>
          <a:bodyPr vert="horz" wrap="square" lIns="457200" tIns="182880" rIns="457200" bIns="182880" rtlCol="0" anchor="ctr" anchorCtr="0">
            <a:noAutofit/>
          </a:bodyPr>
          <a:lstStyle/>
          <a:p>
            <a:pPr fontAlgn="auto">
              <a:spcAft>
                <a:spcPts val="0"/>
              </a:spcAft>
            </a:pPr>
            <a:r>
              <a:rPr lang="en-US" sz="2200" dirty="0">
                <a:solidFill>
                  <a:schemeClr val="bg2"/>
                </a:solidFill>
              </a:rPr>
              <a:t>Common Reasons Apps Do Not Qualify for Straight Through Processing:</a:t>
            </a:r>
          </a:p>
        </p:txBody>
      </p:sp>
      <p:sp>
        <p:nvSpPr>
          <p:cNvPr id="4" name="TextBox 3">
            <a:extLst>
              <a:ext uri="{FF2B5EF4-FFF2-40B4-BE49-F238E27FC236}">
                <a16:creationId xmlns:a16="http://schemas.microsoft.com/office/drawing/2014/main" id="{68617546-8925-1249-9591-BFF94FA2604A}"/>
              </a:ext>
            </a:extLst>
          </p:cNvPr>
          <p:cNvSpPr txBox="1"/>
          <p:nvPr/>
        </p:nvSpPr>
        <p:spPr>
          <a:xfrm>
            <a:off x="365126" y="1861457"/>
            <a:ext cx="5730874" cy="640080"/>
          </a:xfrm>
          <a:prstGeom prst="rect">
            <a:avLst/>
          </a:prstGeom>
          <a:noFill/>
          <a:ln w="38100">
            <a:noFill/>
            <a:bevel/>
          </a:ln>
        </p:spPr>
        <p:txBody>
          <a:bodyPr vert="horz" wrap="square" lIns="640080" tIns="182880" rIns="457200" bIns="182880" rtlCol="0" anchor="b" anchorCtr="0">
            <a:noAutofit/>
          </a:bodyPr>
          <a:lstStyle/>
          <a:p>
            <a:pPr fontAlgn="auto">
              <a:spcAft>
                <a:spcPts val="0"/>
              </a:spcAft>
            </a:pPr>
            <a:r>
              <a:rPr lang="en-US" sz="2400" dirty="0"/>
              <a:t>Helpful Hints:</a:t>
            </a:r>
          </a:p>
        </p:txBody>
      </p:sp>
      <p:sp>
        <p:nvSpPr>
          <p:cNvPr id="5" name="Text Placeholder 6">
            <a:extLst>
              <a:ext uri="{FF2B5EF4-FFF2-40B4-BE49-F238E27FC236}">
                <a16:creationId xmlns:a16="http://schemas.microsoft.com/office/drawing/2014/main" id="{1E8FBB0A-5E20-B24A-BC8A-90B740270865}"/>
              </a:ext>
            </a:extLst>
          </p:cNvPr>
          <p:cNvSpPr txBox="1">
            <a:spLocks/>
          </p:cNvSpPr>
          <p:nvPr/>
        </p:nvSpPr>
        <p:spPr>
          <a:xfrm>
            <a:off x="365126" y="2541832"/>
            <a:ext cx="498610" cy="818615"/>
          </a:xfrm>
          <a:prstGeom prst="rect">
            <a:avLst/>
          </a:prstGeom>
          <a:solidFill>
            <a:schemeClr val="accent1"/>
          </a:solidFill>
        </p:spPr>
        <p:txBody>
          <a:bodyPr lIns="91440" tIns="91440" rIns="91440" bIns="91440" anchor="ctr" anchorCtr="0">
            <a:noAutofit/>
          </a:bodyPr>
          <a:lstStyle>
            <a:lvl1pPr marL="0" indent="0" algn="ctr" defTabSz="685766" rtl="0" eaLnBrk="1" latinLnBrk="0" hangingPunct="1">
              <a:lnSpc>
                <a:spcPct val="90000"/>
              </a:lnSpc>
              <a:spcBef>
                <a:spcPts val="751"/>
              </a:spcBef>
              <a:buFont typeface="Arial"/>
              <a:buNone/>
              <a:defRPr sz="2100" b="1" i="0" kern="1200">
                <a:solidFill>
                  <a:schemeClr val="bg2"/>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bg2"/>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bg2"/>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dirty="0"/>
              <a:t>▶︎</a:t>
            </a:r>
          </a:p>
        </p:txBody>
      </p:sp>
      <p:sp>
        <p:nvSpPr>
          <p:cNvPr id="7" name="Text Placeholder 6">
            <a:extLst>
              <a:ext uri="{FF2B5EF4-FFF2-40B4-BE49-F238E27FC236}">
                <a16:creationId xmlns:a16="http://schemas.microsoft.com/office/drawing/2014/main" id="{163B223D-788B-CE4A-88F2-B7301B5C1990}"/>
              </a:ext>
            </a:extLst>
          </p:cNvPr>
          <p:cNvSpPr txBox="1">
            <a:spLocks/>
          </p:cNvSpPr>
          <p:nvPr/>
        </p:nvSpPr>
        <p:spPr>
          <a:xfrm>
            <a:off x="365126" y="3458364"/>
            <a:ext cx="498610" cy="2334552"/>
          </a:xfrm>
          <a:prstGeom prst="rect">
            <a:avLst/>
          </a:prstGeom>
          <a:solidFill>
            <a:schemeClr val="accent1"/>
          </a:solidFill>
        </p:spPr>
        <p:txBody>
          <a:bodyPr lIns="91440" tIns="91440" rIns="91440" bIns="91440" anchor="ctr" anchorCtr="0">
            <a:noAutofit/>
          </a:bodyPr>
          <a:lstStyle>
            <a:lvl1pPr marL="0" indent="0" algn="ctr" defTabSz="685766" rtl="0" eaLnBrk="1" latinLnBrk="0" hangingPunct="1">
              <a:lnSpc>
                <a:spcPct val="90000"/>
              </a:lnSpc>
              <a:spcBef>
                <a:spcPts val="751"/>
              </a:spcBef>
              <a:buFont typeface="Arial"/>
              <a:buNone/>
              <a:defRPr sz="2100" b="1" i="0" kern="1200">
                <a:solidFill>
                  <a:schemeClr val="bg2"/>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bg2"/>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bg2"/>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dirty="0"/>
              <a:t>▶︎</a:t>
            </a:r>
          </a:p>
        </p:txBody>
      </p:sp>
      <p:sp>
        <p:nvSpPr>
          <p:cNvPr id="8" name="Text Placeholder 12">
            <a:extLst>
              <a:ext uri="{FF2B5EF4-FFF2-40B4-BE49-F238E27FC236}">
                <a16:creationId xmlns:a16="http://schemas.microsoft.com/office/drawing/2014/main" id="{307D45EC-6DFD-1547-88BC-0B8ECA49AC82}"/>
              </a:ext>
            </a:extLst>
          </p:cNvPr>
          <p:cNvSpPr txBox="1">
            <a:spLocks/>
          </p:cNvSpPr>
          <p:nvPr/>
        </p:nvSpPr>
        <p:spPr>
          <a:xfrm>
            <a:off x="965063" y="3458364"/>
            <a:ext cx="5129350" cy="2334552"/>
          </a:xfrm>
          <a:prstGeom prst="rect">
            <a:avLst/>
          </a:prstGeom>
          <a:solidFill>
            <a:schemeClr val="bg1">
              <a:lumMod val="20000"/>
              <a:lumOff val="80000"/>
            </a:schemeClr>
          </a:solidFill>
        </p:spPr>
        <p:txBody>
          <a:bodyPr wrap="square" lIns="182880"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600" dirty="0"/>
              <a:t>Do not order Labs &amp; APS unless requested by the UW or required based on Age/Face amount:</a:t>
            </a:r>
          </a:p>
          <a:p>
            <a:pPr marL="285750" indent="-285750" fontAlgn="auto">
              <a:spcAft>
                <a:spcPts val="0"/>
              </a:spcAft>
              <a:buFont typeface="Arial" panose="020B0604020202020204" pitchFamily="34" charset="0"/>
              <a:buChar char="•"/>
            </a:pPr>
            <a:r>
              <a:rPr lang="en-US" sz="1600" dirty="0"/>
              <a:t>EZ Underwriting limits are up to $3M for UL/IUL. Consult the Underwriting Guide for EZ Underwriting limits.</a:t>
            </a:r>
          </a:p>
          <a:p>
            <a:pPr marL="285750" indent="-285750" fontAlgn="auto">
              <a:spcAft>
                <a:spcPts val="0"/>
              </a:spcAft>
              <a:buFont typeface="Arial" panose="020B0604020202020204" pitchFamily="34" charset="0"/>
              <a:buChar char="•"/>
            </a:pPr>
            <a:r>
              <a:rPr lang="en-US" sz="1600" dirty="0"/>
              <a:t>If LABS/APS required due to age/face, remember you’ll now see this through Instant Communication at application submission.</a:t>
            </a:r>
          </a:p>
        </p:txBody>
      </p:sp>
      <p:pic>
        <p:nvPicPr>
          <p:cNvPr id="15" name="Picture 14" descr="A screenshot of a cell phone&#10;&#10;Description automatically generated">
            <a:extLst>
              <a:ext uri="{FF2B5EF4-FFF2-40B4-BE49-F238E27FC236}">
                <a16:creationId xmlns:a16="http://schemas.microsoft.com/office/drawing/2014/main" id="{E78DACE6-960F-384A-A13E-EB6764448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2655" y="1933859"/>
            <a:ext cx="4988458" cy="3611880"/>
          </a:xfrm>
          <a:prstGeom prst="rect">
            <a:avLst/>
          </a:prstGeom>
          <a:effectLst>
            <a:outerShdw blurRad="50800" dist="38100" dir="2700000" algn="tl" rotWithShape="0">
              <a:prstClr val="black">
                <a:alpha val="40000"/>
              </a:prstClr>
            </a:outerShdw>
          </a:effectLst>
        </p:spPr>
      </p:pic>
      <p:cxnSp>
        <p:nvCxnSpPr>
          <p:cNvPr id="20" name="Straight Connector 19">
            <a:extLst>
              <a:ext uri="{FF2B5EF4-FFF2-40B4-BE49-F238E27FC236}">
                <a16:creationId xmlns:a16="http://schemas.microsoft.com/office/drawing/2014/main" id="{A97CC647-7D11-824E-838E-51306F7113CB}"/>
              </a:ext>
            </a:extLst>
          </p:cNvPr>
          <p:cNvCxnSpPr>
            <a:cxnSpLocks/>
            <a:endCxn id="19" idx="1"/>
          </p:cNvCxnSpPr>
          <p:nvPr/>
        </p:nvCxnSpPr>
        <p:spPr>
          <a:xfrm>
            <a:off x="6094413" y="3062884"/>
            <a:ext cx="817894" cy="1390650"/>
          </a:xfrm>
          <a:prstGeom prst="line">
            <a:avLst/>
          </a:prstGeom>
          <a:ln w="25400">
            <a:solidFill>
              <a:schemeClr val="bg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8C9180EE-F6DE-A44B-B27B-AF3BE39DB860}"/>
              </a:ext>
            </a:extLst>
          </p:cNvPr>
          <p:cNvSpPr/>
          <p:nvPr/>
        </p:nvSpPr>
        <p:spPr>
          <a:xfrm>
            <a:off x="6636988" y="4383370"/>
            <a:ext cx="1879995" cy="479107"/>
          </a:xfrm>
          <a:prstGeom prst="ellipse">
            <a:avLst/>
          </a:prstGeom>
          <a:noFill/>
          <a:ln w="25400">
            <a:solidFill>
              <a:schemeClr val="bg1">
                <a:lumMod val="60000"/>
                <a:lumOff val="40000"/>
              </a:schemeClr>
            </a:solidFill>
          </a:ln>
          <a:effectLst>
            <a:outerShdw blurRad="508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2">
            <a:extLst>
              <a:ext uri="{FF2B5EF4-FFF2-40B4-BE49-F238E27FC236}">
                <a16:creationId xmlns:a16="http://schemas.microsoft.com/office/drawing/2014/main" id="{86FCD541-6617-904A-9BEF-AE6914EB3D51}"/>
              </a:ext>
            </a:extLst>
          </p:cNvPr>
          <p:cNvSpPr txBox="1">
            <a:spLocks/>
          </p:cNvSpPr>
          <p:nvPr/>
        </p:nvSpPr>
        <p:spPr>
          <a:xfrm>
            <a:off x="968238" y="2541832"/>
            <a:ext cx="5129350" cy="823501"/>
          </a:xfrm>
          <a:prstGeom prst="rect">
            <a:avLst/>
          </a:prstGeom>
          <a:solidFill>
            <a:schemeClr val="bg1">
              <a:lumMod val="20000"/>
              <a:lumOff val="80000"/>
            </a:schemeClr>
          </a:solidFill>
        </p:spPr>
        <p:txBody>
          <a:bodyPr wrap="square" lIns="182880"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600" dirty="0"/>
              <a:t>Premium Information – avoid choosing “other” when possible; “Spouse” has recently been added as an option.</a:t>
            </a:r>
          </a:p>
        </p:txBody>
      </p:sp>
    </p:spTree>
    <p:extLst>
      <p:ext uri="{BB962C8B-B14F-4D97-AF65-F5344CB8AC3E}">
        <p14:creationId xmlns:p14="http://schemas.microsoft.com/office/powerpoint/2010/main" val="3560099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 name="Title 4">
            <a:extLst>
              <a:ext uri="{FF2B5EF4-FFF2-40B4-BE49-F238E27FC236}">
                <a16:creationId xmlns:a16="http://schemas.microsoft.com/office/drawing/2014/main" id="{8C67ABAC-781B-0140-BCFC-5795D09B3838}"/>
              </a:ext>
            </a:extLst>
          </p:cNvPr>
          <p:cNvSpPr txBox="1">
            <a:spLocks/>
          </p:cNvSpPr>
          <p:nvPr/>
        </p:nvSpPr>
        <p:spPr>
          <a:xfrm>
            <a:off x="7" y="1397093"/>
            <a:ext cx="4258592" cy="4285250"/>
          </a:xfrm>
          <a:custGeom>
            <a:avLst/>
            <a:gdLst>
              <a:gd name="connsiteX0" fmla="*/ 0 w 4258592"/>
              <a:gd name="connsiteY0" fmla="*/ 0 h 3814986"/>
              <a:gd name="connsiteX1" fmla="*/ 4258592 w 4258592"/>
              <a:gd name="connsiteY1" fmla="*/ 0 h 3814986"/>
              <a:gd name="connsiteX2" fmla="*/ 4258592 w 4258592"/>
              <a:gd name="connsiteY2" fmla="*/ 3814986 h 3814986"/>
              <a:gd name="connsiteX3" fmla="*/ 0 w 4258592"/>
              <a:gd name="connsiteY3" fmla="*/ 3814986 h 3814986"/>
              <a:gd name="connsiteX4" fmla="*/ 0 w 4258592"/>
              <a:gd name="connsiteY4" fmla="*/ 0 h 3814986"/>
              <a:gd name="connsiteX0" fmla="*/ 0 w 4258592"/>
              <a:gd name="connsiteY0" fmla="*/ 0 h 3814986"/>
              <a:gd name="connsiteX1" fmla="*/ 4258592 w 4258592"/>
              <a:gd name="connsiteY1" fmla="*/ 0 h 3814986"/>
              <a:gd name="connsiteX2" fmla="*/ 2873929 w 4258592"/>
              <a:gd name="connsiteY2" fmla="*/ 3814986 h 3814986"/>
              <a:gd name="connsiteX3" fmla="*/ 0 w 4258592"/>
              <a:gd name="connsiteY3" fmla="*/ 3814986 h 3814986"/>
              <a:gd name="connsiteX4" fmla="*/ 0 w 4258592"/>
              <a:gd name="connsiteY4" fmla="*/ 0 h 381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8592" h="3814986">
                <a:moveTo>
                  <a:pt x="0" y="0"/>
                </a:moveTo>
                <a:lnTo>
                  <a:pt x="4258592" y="0"/>
                </a:lnTo>
                <a:lnTo>
                  <a:pt x="2873929" y="3814986"/>
                </a:lnTo>
                <a:lnTo>
                  <a:pt x="0" y="3814986"/>
                </a:lnTo>
                <a:lnTo>
                  <a:pt x="0" y="0"/>
                </a:lnTo>
                <a:close/>
              </a:path>
            </a:pathLst>
          </a:custGeom>
          <a:solidFill>
            <a:schemeClr val="tx2">
              <a:alpha val="90000"/>
            </a:schemeClr>
          </a:solidFill>
        </p:spPr>
        <p:txBody>
          <a:bodyPr vert="horz" lIns="365760" tIns="182880" rIns="365760" bIns="182880" rtlCol="0" anchor="ctr" anchorCtr="0">
            <a:noAutofit/>
          </a:bodyPr>
          <a:lstStyle>
            <a:lvl1pPr marL="5955" indent="0" algn="l" defTabSz="685766" rtl="0" eaLnBrk="1" latinLnBrk="0" hangingPunct="1">
              <a:lnSpc>
                <a:spcPct val="90000"/>
              </a:lnSpc>
              <a:spcBef>
                <a:spcPct val="0"/>
              </a:spcBef>
              <a:buNone/>
              <a:tabLst/>
              <a:defRPr sz="3000" b="0" i="0" kern="1200" baseline="0">
                <a:solidFill>
                  <a:schemeClr val="bg2"/>
                </a:solidFill>
                <a:latin typeface="Arial" panose="020B0604020202020204" pitchFamily="34" charset="0"/>
                <a:ea typeface="Open Sans Light" charset="0"/>
                <a:cs typeface="Arial" panose="020B0604020202020204" pitchFamily="34" charset="0"/>
              </a:defRPr>
            </a:lvl1pPr>
          </a:lstStyle>
          <a:p>
            <a:pPr fontAlgn="auto">
              <a:spcAft>
                <a:spcPts val="0"/>
              </a:spcAft>
            </a:pPr>
            <a:r>
              <a:rPr lang="en-US" dirty="0" err="1"/>
              <a:t>eApp</a:t>
            </a:r>
            <a:r>
              <a:rPr lang="en-US" dirty="0"/>
              <a:t> Enhanced </a:t>
            </a:r>
          </a:p>
          <a:p>
            <a:pPr fontAlgn="auto">
              <a:spcAft>
                <a:spcPts val="0"/>
              </a:spcAft>
            </a:pPr>
            <a:r>
              <a:rPr lang="en-US" dirty="0"/>
              <a:t>with Instant Communication</a:t>
            </a:r>
          </a:p>
        </p:txBody>
      </p:sp>
      <p:sp>
        <p:nvSpPr>
          <p:cNvPr id="6" name="TextBox 5">
            <a:extLst>
              <a:ext uri="{FF2B5EF4-FFF2-40B4-BE49-F238E27FC236}">
                <a16:creationId xmlns:a16="http://schemas.microsoft.com/office/drawing/2014/main" id="{3DEFF746-6217-CC43-9727-08C89200BCB6}"/>
              </a:ext>
            </a:extLst>
          </p:cNvPr>
          <p:cNvSpPr txBox="1"/>
          <p:nvPr/>
        </p:nvSpPr>
        <p:spPr>
          <a:xfrm>
            <a:off x="4010297" y="1382168"/>
            <a:ext cx="7818165" cy="1325880"/>
          </a:xfrm>
          <a:custGeom>
            <a:avLst/>
            <a:gdLst>
              <a:gd name="connsiteX0" fmla="*/ 0 w 7818165"/>
              <a:gd name="connsiteY0" fmla="*/ 0 h 1325880"/>
              <a:gd name="connsiteX1" fmla="*/ 7818165 w 7818165"/>
              <a:gd name="connsiteY1" fmla="*/ 0 h 1325880"/>
              <a:gd name="connsiteX2" fmla="*/ 7818165 w 7818165"/>
              <a:gd name="connsiteY2" fmla="*/ 1325880 h 1325880"/>
              <a:gd name="connsiteX3" fmla="*/ 0 w 7818165"/>
              <a:gd name="connsiteY3" fmla="*/ 1325880 h 1325880"/>
              <a:gd name="connsiteX4" fmla="*/ 0 w 7818165"/>
              <a:gd name="connsiteY4" fmla="*/ 0 h 1325880"/>
              <a:gd name="connsiteX0" fmla="*/ 457200 w 7818165"/>
              <a:gd name="connsiteY0" fmla="*/ 0 h 1338943"/>
              <a:gd name="connsiteX1" fmla="*/ 7818165 w 7818165"/>
              <a:gd name="connsiteY1" fmla="*/ 13063 h 1338943"/>
              <a:gd name="connsiteX2" fmla="*/ 7818165 w 7818165"/>
              <a:gd name="connsiteY2" fmla="*/ 1338943 h 1338943"/>
              <a:gd name="connsiteX3" fmla="*/ 0 w 7818165"/>
              <a:gd name="connsiteY3" fmla="*/ 1338943 h 1338943"/>
              <a:gd name="connsiteX4" fmla="*/ 457200 w 7818165"/>
              <a:gd name="connsiteY4" fmla="*/ 0 h 1338943"/>
              <a:gd name="connsiteX0" fmla="*/ 444137 w 7818165"/>
              <a:gd name="connsiteY0" fmla="*/ 0 h 1325880"/>
              <a:gd name="connsiteX1" fmla="*/ 7818165 w 7818165"/>
              <a:gd name="connsiteY1" fmla="*/ 0 h 1325880"/>
              <a:gd name="connsiteX2" fmla="*/ 7818165 w 7818165"/>
              <a:gd name="connsiteY2" fmla="*/ 1325880 h 1325880"/>
              <a:gd name="connsiteX3" fmla="*/ 0 w 7818165"/>
              <a:gd name="connsiteY3" fmla="*/ 1325880 h 1325880"/>
              <a:gd name="connsiteX4" fmla="*/ 444137 w 7818165"/>
              <a:gd name="connsiteY4" fmla="*/ 0 h 1325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8165" h="1325880">
                <a:moveTo>
                  <a:pt x="444137" y="0"/>
                </a:moveTo>
                <a:lnTo>
                  <a:pt x="7818165" y="0"/>
                </a:lnTo>
                <a:lnTo>
                  <a:pt x="7818165" y="1325880"/>
                </a:lnTo>
                <a:lnTo>
                  <a:pt x="0" y="1325880"/>
                </a:lnTo>
                <a:lnTo>
                  <a:pt x="444137" y="0"/>
                </a:lnTo>
                <a:close/>
              </a:path>
            </a:pathLst>
          </a:custGeom>
          <a:gradFill>
            <a:gsLst>
              <a:gs pos="0">
                <a:schemeClr val="bg2">
                  <a:alpha val="80000"/>
                </a:schemeClr>
              </a:gs>
              <a:gs pos="100000">
                <a:schemeClr val="bg1">
                  <a:lumMod val="20000"/>
                  <a:lumOff val="80000"/>
                </a:schemeClr>
              </a:gs>
            </a:gsLst>
            <a:lin ang="10800000" scaled="0"/>
          </a:gradFill>
          <a:ln w="38100">
            <a:noFill/>
            <a:bevel/>
          </a:ln>
        </p:spPr>
        <p:txBody>
          <a:bodyPr vert="horz" wrap="square" lIns="548640" tIns="182880" rIns="457200" bIns="182880" rtlCol="0" anchor="ctr" anchorCtr="0">
            <a:noAutofit/>
          </a:bodyPr>
          <a:lstStyle/>
          <a:p>
            <a:pPr fontAlgn="auto">
              <a:spcAft>
                <a:spcPts val="0"/>
              </a:spcAft>
            </a:pPr>
            <a:r>
              <a:rPr lang="en-US" sz="2400" dirty="0"/>
              <a:t>Straight-through processing now includes Instant Communication</a:t>
            </a:r>
          </a:p>
        </p:txBody>
      </p:sp>
      <p:sp>
        <p:nvSpPr>
          <p:cNvPr id="17" name="TextBox 16">
            <a:extLst>
              <a:ext uri="{FF2B5EF4-FFF2-40B4-BE49-F238E27FC236}">
                <a16:creationId xmlns:a16="http://schemas.microsoft.com/office/drawing/2014/main" id="{341EC45B-B0C3-A249-B89B-844A8D3BE5C2}"/>
              </a:ext>
            </a:extLst>
          </p:cNvPr>
          <p:cNvSpPr txBox="1"/>
          <p:nvPr/>
        </p:nvSpPr>
        <p:spPr>
          <a:xfrm>
            <a:off x="3526971" y="2876778"/>
            <a:ext cx="8301491" cy="1325880"/>
          </a:xfrm>
          <a:custGeom>
            <a:avLst/>
            <a:gdLst>
              <a:gd name="connsiteX0" fmla="*/ 0 w 8301491"/>
              <a:gd name="connsiteY0" fmla="*/ 0 h 1325880"/>
              <a:gd name="connsiteX1" fmla="*/ 8301491 w 8301491"/>
              <a:gd name="connsiteY1" fmla="*/ 0 h 1325880"/>
              <a:gd name="connsiteX2" fmla="*/ 8301491 w 8301491"/>
              <a:gd name="connsiteY2" fmla="*/ 1325880 h 1325880"/>
              <a:gd name="connsiteX3" fmla="*/ 0 w 8301491"/>
              <a:gd name="connsiteY3" fmla="*/ 1325880 h 1325880"/>
              <a:gd name="connsiteX4" fmla="*/ 0 w 8301491"/>
              <a:gd name="connsiteY4" fmla="*/ 0 h 1325880"/>
              <a:gd name="connsiteX0" fmla="*/ 444137 w 8301491"/>
              <a:gd name="connsiteY0" fmla="*/ 0 h 1325880"/>
              <a:gd name="connsiteX1" fmla="*/ 8301491 w 8301491"/>
              <a:gd name="connsiteY1" fmla="*/ 0 h 1325880"/>
              <a:gd name="connsiteX2" fmla="*/ 8301491 w 8301491"/>
              <a:gd name="connsiteY2" fmla="*/ 1325880 h 1325880"/>
              <a:gd name="connsiteX3" fmla="*/ 0 w 8301491"/>
              <a:gd name="connsiteY3" fmla="*/ 1325880 h 1325880"/>
              <a:gd name="connsiteX4" fmla="*/ 444137 w 8301491"/>
              <a:gd name="connsiteY4" fmla="*/ 0 h 1325880"/>
              <a:gd name="connsiteX0" fmla="*/ 431074 w 8301491"/>
              <a:gd name="connsiteY0" fmla="*/ 0 h 1325880"/>
              <a:gd name="connsiteX1" fmla="*/ 8301491 w 8301491"/>
              <a:gd name="connsiteY1" fmla="*/ 0 h 1325880"/>
              <a:gd name="connsiteX2" fmla="*/ 8301491 w 8301491"/>
              <a:gd name="connsiteY2" fmla="*/ 1325880 h 1325880"/>
              <a:gd name="connsiteX3" fmla="*/ 0 w 8301491"/>
              <a:gd name="connsiteY3" fmla="*/ 1325880 h 1325880"/>
              <a:gd name="connsiteX4" fmla="*/ 431074 w 8301491"/>
              <a:gd name="connsiteY4" fmla="*/ 0 h 1325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1491" h="1325880">
                <a:moveTo>
                  <a:pt x="431074" y="0"/>
                </a:moveTo>
                <a:lnTo>
                  <a:pt x="8301491" y="0"/>
                </a:lnTo>
                <a:lnTo>
                  <a:pt x="8301491" y="1325880"/>
                </a:lnTo>
                <a:lnTo>
                  <a:pt x="0" y="1325880"/>
                </a:lnTo>
                <a:lnTo>
                  <a:pt x="431074" y="0"/>
                </a:lnTo>
                <a:close/>
              </a:path>
            </a:pathLst>
          </a:custGeom>
          <a:gradFill>
            <a:gsLst>
              <a:gs pos="0">
                <a:schemeClr val="bg2">
                  <a:alpha val="80000"/>
                </a:schemeClr>
              </a:gs>
              <a:gs pos="100000">
                <a:schemeClr val="bg1">
                  <a:lumMod val="20000"/>
                  <a:lumOff val="80000"/>
                </a:schemeClr>
              </a:gs>
            </a:gsLst>
            <a:lin ang="10800000" scaled="0"/>
          </a:gradFill>
          <a:ln w="38100">
            <a:noFill/>
            <a:bevel/>
          </a:ln>
        </p:spPr>
        <p:txBody>
          <a:bodyPr vert="horz" wrap="square" lIns="548640" tIns="182880" rIns="457200" bIns="182880" rtlCol="0" anchor="ctr" anchorCtr="0">
            <a:noAutofit/>
          </a:bodyPr>
          <a:lstStyle/>
          <a:p>
            <a:pPr>
              <a:lnSpc>
                <a:spcPct val="100000"/>
              </a:lnSpc>
            </a:pPr>
            <a:r>
              <a:rPr lang="en-US" sz="2400" dirty="0"/>
              <a:t>Applicants can receive Instant Communication regarding approval or additional requirements at the time of application</a:t>
            </a:r>
          </a:p>
        </p:txBody>
      </p:sp>
      <p:sp>
        <p:nvSpPr>
          <p:cNvPr id="18" name="TextBox 17">
            <a:extLst>
              <a:ext uri="{FF2B5EF4-FFF2-40B4-BE49-F238E27FC236}">
                <a16:creationId xmlns:a16="http://schemas.microsoft.com/office/drawing/2014/main" id="{04D40D7B-4F26-304C-9B7E-F2B6B396A931}"/>
              </a:ext>
            </a:extLst>
          </p:cNvPr>
          <p:cNvSpPr txBox="1"/>
          <p:nvPr/>
        </p:nvSpPr>
        <p:spPr>
          <a:xfrm>
            <a:off x="3065524" y="4356463"/>
            <a:ext cx="8762939" cy="1325880"/>
          </a:xfrm>
          <a:custGeom>
            <a:avLst/>
            <a:gdLst>
              <a:gd name="connsiteX0" fmla="*/ 0 w 8762939"/>
              <a:gd name="connsiteY0" fmla="*/ 0 h 1325880"/>
              <a:gd name="connsiteX1" fmla="*/ 8762939 w 8762939"/>
              <a:gd name="connsiteY1" fmla="*/ 0 h 1325880"/>
              <a:gd name="connsiteX2" fmla="*/ 8762939 w 8762939"/>
              <a:gd name="connsiteY2" fmla="*/ 1325880 h 1325880"/>
              <a:gd name="connsiteX3" fmla="*/ 0 w 8762939"/>
              <a:gd name="connsiteY3" fmla="*/ 1325880 h 1325880"/>
              <a:gd name="connsiteX4" fmla="*/ 0 w 8762939"/>
              <a:gd name="connsiteY4" fmla="*/ 0 h 1325880"/>
              <a:gd name="connsiteX0" fmla="*/ 444138 w 8762939"/>
              <a:gd name="connsiteY0" fmla="*/ 0 h 1325880"/>
              <a:gd name="connsiteX1" fmla="*/ 8762939 w 8762939"/>
              <a:gd name="connsiteY1" fmla="*/ 0 h 1325880"/>
              <a:gd name="connsiteX2" fmla="*/ 8762939 w 8762939"/>
              <a:gd name="connsiteY2" fmla="*/ 1325880 h 1325880"/>
              <a:gd name="connsiteX3" fmla="*/ 0 w 8762939"/>
              <a:gd name="connsiteY3" fmla="*/ 1325880 h 1325880"/>
              <a:gd name="connsiteX4" fmla="*/ 444138 w 8762939"/>
              <a:gd name="connsiteY4" fmla="*/ 0 h 1325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2939" h="1325880">
                <a:moveTo>
                  <a:pt x="444138" y="0"/>
                </a:moveTo>
                <a:lnTo>
                  <a:pt x="8762939" y="0"/>
                </a:lnTo>
                <a:lnTo>
                  <a:pt x="8762939" y="1325880"/>
                </a:lnTo>
                <a:lnTo>
                  <a:pt x="0" y="1325880"/>
                </a:lnTo>
                <a:lnTo>
                  <a:pt x="444138" y="0"/>
                </a:lnTo>
                <a:close/>
              </a:path>
            </a:pathLst>
          </a:custGeom>
          <a:gradFill>
            <a:gsLst>
              <a:gs pos="0">
                <a:schemeClr val="bg2">
                  <a:alpha val="80000"/>
                </a:schemeClr>
              </a:gs>
              <a:gs pos="100000">
                <a:schemeClr val="bg1">
                  <a:lumMod val="20000"/>
                  <a:lumOff val="80000"/>
                </a:schemeClr>
              </a:gs>
            </a:gsLst>
            <a:lin ang="10800000" scaled="0"/>
          </a:gradFill>
          <a:ln w="38100">
            <a:noFill/>
            <a:bevel/>
          </a:ln>
        </p:spPr>
        <p:txBody>
          <a:bodyPr vert="horz" wrap="square" lIns="548640" tIns="182880" rIns="457200" bIns="182880" rtlCol="0" anchor="ctr" anchorCtr="0">
            <a:noAutofit/>
          </a:bodyPr>
          <a:lstStyle/>
          <a:p>
            <a:pPr>
              <a:lnSpc>
                <a:spcPct val="100000"/>
              </a:lnSpc>
            </a:pPr>
            <a:r>
              <a:rPr lang="en-US" sz="2400" dirty="0"/>
              <a:t>This presentation includes a few tips to increase the chance of an application receiving Instant Approval</a:t>
            </a:r>
          </a:p>
        </p:txBody>
      </p:sp>
    </p:spTree>
    <p:extLst>
      <p:ext uri="{BB962C8B-B14F-4D97-AF65-F5344CB8AC3E}">
        <p14:creationId xmlns:p14="http://schemas.microsoft.com/office/powerpoint/2010/main" val="3514015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71DFD1-121D-2342-9E6C-BCF9DEFC61F0}"/>
              </a:ext>
            </a:extLst>
          </p:cNvPr>
          <p:cNvSpPr>
            <a:spLocks noGrp="1"/>
          </p:cNvSpPr>
          <p:nvPr>
            <p:ph type="title"/>
          </p:nvPr>
        </p:nvSpPr>
        <p:spPr>
          <a:xfrm>
            <a:off x="7" y="2438400"/>
            <a:ext cx="12191993" cy="801193"/>
          </a:xfrm>
        </p:spPr>
        <p:txBody>
          <a:bodyPr/>
          <a:lstStyle/>
          <a:p>
            <a:pPr>
              <a:lnSpc>
                <a:spcPct val="100000"/>
              </a:lnSpc>
              <a:spcBef>
                <a:spcPts val="0"/>
              </a:spcBef>
            </a:pPr>
            <a:r>
              <a:rPr lang="en-US" sz="2800" dirty="0"/>
              <a:t>Common Reasons Apps Do Not Qualify for Straight Through Processing</a:t>
            </a:r>
          </a:p>
        </p:txBody>
      </p:sp>
      <p:sp>
        <p:nvSpPr>
          <p:cNvPr id="8" name="Text Placeholder 12">
            <a:extLst>
              <a:ext uri="{FF2B5EF4-FFF2-40B4-BE49-F238E27FC236}">
                <a16:creationId xmlns:a16="http://schemas.microsoft.com/office/drawing/2014/main" id="{DFEB7938-C4DA-8249-B43A-15F878C27CDA}"/>
              </a:ext>
            </a:extLst>
          </p:cNvPr>
          <p:cNvSpPr txBox="1">
            <a:spLocks/>
          </p:cNvSpPr>
          <p:nvPr/>
        </p:nvSpPr>
        <p:spPr>
          <a:xfrm>
            <a:off x="1321392" y="5867508"/>
            <a:ext cx="10128243" cy="461665"/>
          </a:xfrm>
          <a:prstGeom prst="rect">
            <a:avLst/>
          </a:prstGeom>
          <a:solidFill>
            <a:schemeClr val="bg1">
              <a:lumMod val="20000"/>
              <a:lumOff val="80000"/>
            </a:schemeClr>
          </a:solidFill>
        </p:spPr>
        <p:txBody>
          <a:bodyPr wrap="square" lIns="0" tIns="91440" rIns="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marL="342882" lvl="1" indent="0">
              <a:lnSpc>
                <a:spcPct val="100000"/>
              </a:lnSpc>
              <a:spcBef>
                <a:spcPts val="0"/>
              </a:spcBef>
              <a:buNone/>
            </a:pPr>
            <a:r>
              <a:rPr lang="en-US" dirty="0"/>
              <a:t>Juvenile exceeds maximum allowed face amount (&gt;$1MM) – </a:t>
            </a:r>
            <a:r>
              <a:rPr lang="en-US" sz="1600" b="1" dirty="0"/>
              <a:t>see next slide for more information</a:t>
            </a:r>
          </a:p>
        </p:txBody>
      </p:sp>
      <p:sp>
        <p:nvSpPr>
          <p:cNvPr id="9" name="Text Placeholder 12">
            <a:extLst>
              <a:ext uri="{FF2B5EF4-FFF2-40B4-BE49-F238E27FC236}">
                <a16:creationId xmlns:a16="http://schemas.microsoft.com/office/drawing/2014/main" id="{FBE13E7B-CE9C-E540-A00B-64559E5EF4C2}"/>
              </a:ext>
            </a:extLst>
          </p:cNvPr>
          <p:cNvSpPr txBox="1">
            <a:spLocks/>
          </p:cNvSpPr>
          <p:nvPr/>
        </p:nvSpPr>
        <p:spPr>
          <a:xfrm>
            <a:off x="1321392" y="3451576"/>
            <a:ext cx="10128243" cy="461665"/>
          </a:xfrm>
          <a:prstGeom prst="rect">
            <a:avLst/>
          </a:prstGeom>
          <a:solidFill>
            <a:schemeClr val="bg1">
              <a:lumMod val="20000"/>
              <a:lumOff val="80000"/>
            </a:schemeClr>
          </a:solidFill>
        </p:spPr>
        <p:txBody>
          <a:bodyPr wrap="square" lIns="0" tIns="91440" rIns="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marL="342882" lvl="1" indent="0">
              <a:lnSpc>
                <a:spcPct val="100000"/>
              </a:lnSpc>
              <a:spcBef>
                <a:spcPts val="0"/>
              </a:spcBef>
              <a:buNone/>
            </a:pPr>
            <a:r>
              <a:rPr lang="en-US" dirty="0"/>
              <a:t>Medications or medical conditions are typed free-form into the </a:t>
            </a:r>
            <a:r>
              <a:rPr lang="en-US" dirty="0" err="1"/>
              <a:t>eApp</a:t>
            </a:r>
            <a:endParaRPr lang="en-US" dirty="0"/>
          </a:p>
        </p:txBody>
      </p:sp>
      <p:sp>
        <p:nvSpPr>
          <p:cNvPr id="10" name="Rectangle 11">
            <a:extLst>
              <a:ext uri="{FF2B5EF4-FFF2-40B4-BE49-F238E27FC236}">
                <a16:creationId xmlns:a16="http://schemas.microsoft.com/office/drawing/2014/main" id="{580A5257-0410-1548-B819-2EC8BC17977C}"/>
              </a:ext>
            </a:extLst>
          </p:cNvPr>
          <p:cNvSpPr/>
          <p:nvPr/>
        </p:nvSpPr>
        <p:spPr>
          <a:xfrm>
            <a:off x="738056" y="5878503"/>
            <a:ext cx="593303" cy="457200"/>
          </a:xfrm>
          <a:prstGeom prst="rect">
            <a:avLst/>
          </a:prstGeom>
          <a:solidFill>
            <a:schemeClr val="accent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0" dirty="0">
                <a:solidFill>
                  <a:srgbClr val="FFFFFF"/>
                </a:solidFill>
                <a:uFillTx/>
                <a:latin typeface="Bradley Hand ITC" panose="020F0502020204030204" pitchFamily="34" charset="0"/>
                <a:ea typeface="Arial" pitchFamily="34"/>
                <a:cs typeface="Bradley Hand ITC" panose="020F0502020204030204" pitchFamily="34" charset="0"/>
              </a:rPr>
              <a:t>X</a:t>
            </a:r>
          </a:p>
        </p:txBody>
      </p:sp>
      <p:sp>
        <p:nvSpPr>
          <p:cNvPr id="11" name="Text Placeholder 12">
            <a:extLst>
              <a:ext uri="{FF2B5EF4-FFF2-40B4-BE49-F238E27FC236}">
                <a16:creationId xmlns:a16="http://schemas.microsoft.com/office/drawing/2014/main" id="{7CDBBD88-61A6-5743-AC4E-BD4498951299}"/>
              </a:ext>
            </a:extLst>
          </p:cNvPr>
          <p:cNvSpPr txBox="1">
            <a:spLocks/>
          </p:cNvSpPr>
          <p:nvPr/>
        </p:nvSpPr>
        <p:spPr>
          <a:xfrm>
            <a:off x="1321392" y="4049486"/>
            <a:ext cx="10128243" cy="461665"/>
          </a:xfrm>
          <a:prstGeom prst="rect">
            <a:avLst/>
          </a:prstGeom>
          <a:solidFill>
            <a:schemeClr val="bg1">
              <a:lumMod val="20000"/>
              <a:lumOff val="80000"/>
            </a:schemeClr>
          </a:solidFill>
        </p:spPr>
        <p:txBody>
          <a:bodyPr wrap="square" lIns="0" tIns="91440" rIns="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marL="342882" lvl="1" indent="0">
              <a:lnSpc>
                <a:spcPct val="100000"/>
              </a:lnSpc>
              <a:spcBef>
                <a:spcPts val="0"/>
              </a:spcBef>
              <a:buNone/>
            </a:pPr>
            <a:r>
              <a:rPr lang="en-US" dirty="0"/>
              <a:t>Primary Care Physician last visit details are missing</a:t>
            </a:r>
          </a:p>
        </p:txBody>
      </p:sp>
      <p:sp>
        <p:nvSpPr>
          <p:cNvPr id="12" name="Text Placeholder 12">
            <a:extLst>
              <a:ext uri="{FF2B5EF4-FFF2-40B4-BE49-F238E27FC236}">
                <a16:creationId xmlns:a16="http://schemas.microsoft.com/office/drawing/2014/main" id="{4099C613-6B01-9B46-8A3F-A2CE240A515C}"/>
              </a:ext>
            </a:extLst>
          </p:cNvPr>
          <p:cNvSpPr txBox="1">
            <a:spLocks/>
          </p:cNvSpPr>
          <p:nvPr/>
        </p:nvSpPr>
        <p:spPr>
          <a:xfrm>
            <a:off x="1321392" y="4660459"/>
            <a:ext cx="10128243" cy="461665"/>
          </a:xfrm>
          <a:prstGeom prst="rect">
            <a:avLst/>
          </a:prstGeom>
          <a:solidFill>
            <a:schemeClr val="bg1">
              <a:lumMod val="20000"/>
              <a:lumOff val="80000"/>
            </a:schemeClr>
          </a:solidFill>
        </p:spPr>
        <p:txBody>
          <a:bodyPr wrap="square" lIns="0" tIns="91440" rIns="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marL="342882" lvl="1" indent="0">
              <a:lnSpc>
                <a:spcPct val="100000"/>
              </a:lnSpc>
              <a:spcBef>
                <a:spcPts val="0"/>
              </a:spcBef>
              <a:buNone/>
            </a:pPr>
            <a:r>
              <a:rPr lang="en-US" dirty="0"/>
              <a:t>Reason for last consultation is missing</a:t>
            </a:r>
          </a:p>
        </p:txBody>
      </p:sp>
      <p:sp>
        <p:nvSpPr>
          <p:cNvPr id="13" name="Text Placeholder 12">
            <a:extLst>
              <a:ext uri="{FF2B5EF4-FFF2-40B4-BE49-F238E27FC236}">
                <a16:creationId xmlns:a16="http://schemas.microsoft.com/office/drawing/2014/main" id="{BA792A68-2006-0542-BF88-806CD7A1F285}"/>
              </a:ext>
            </a:extLst>
          </p:cNvPr>
          <p:cNvSpPr txBox="1">
            <a:spLocks/>
          </p:cNvSpPr>
          <p:nvPr/>
        </p:nvSpPr>
        <p:spPr>
          <a:xfrm>
            <a:off x="1321392" y="5284495"/>
            <a:ext cx="10128243" cy="461665"/>
          </a:xfrm>
          <a:prstGeom prst="rect">
            <a:avLst/>
          </a:prstGeom>
          <a:solidFill>
            <a:schemeClr val="bg1">
              <a:lumMod val="20000"/>
              <a:lumOff val="80000"/>
            </a:schemeClr>
          </a:solidFill>
        </p:spPr>
        <p:txBody>
          <a:bodyPr wrap="square" lIns="0" tIns="91440" rIns="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marL="342882" lvl="1" indent="0">
              <a:lnSpc>
                <a:spcPct val="100000"/>
              </a:lnSpc>
              <a:spcBef>
                <a:spcPts val="0"/>
              </a:spcBef>
              <a:buNone/>
            </a:pPr>
            <a:r>
              <a:rPr lang="en-US" dirty="0"/>
              <a:t>Inaccurate height/weight for juveniles</a:t>
            </a:r>
          </a:p>
        </p:txBody>
      </p:sp>
      <p:sp>
        <p:nvSpPr>
          <p:cNvPr id="14" name="Rectangle 11">
            <a:extLst>
              <a:ext uri="{FF2B5EF4-FFF2-40B4-BE49-F238E27FC236}">
                <a16:creationId xmlns:a16="http://schemas.microsoft.com/office/drawing/2014/main" id="{5B51DA3E-42C2-4E47-804B-F393EAF78E04}"/>
              </a:ext>
            </a:extLst>
          </p:cNvPr>
          <p:cNvSpPr/>
          <p:nvPr/>
        </p:nvSpPr>
        <p:spPr>
          <a:xfrm>
            <a:off x="738056" y="3456958"/>
            <a:ext cx="593303" cy="457200"/>
          </a:xfrm>
          <a:prstGeom prst="rect">
            <a:avLst/>
          </a:prstGeom>
          <a:solidFill>
            <a:schemeClr val="accent1"/>
          </a:solidFill>
          <a:ln cap="flat">
            <a:noFill/>
            <a:prstDash val="solid"/>
          </a:ln>
        </p:spPr>
        <p:txBody>
          <a:bodyPr vert="horz" wrap="square" lIns="91440" tIns="45720" rIns="91440" bIns="45720" anchor="ctr" anchorCtr="1" compatLnSpc="1">
            <a:noAutofit/>
          </a:bodyPr>
          <a:lstStyle/>
          <a:p>
            <a:pPr lvl="0" algn="ctr" fontAlgn="auto">
              <a:spcBef>
                <a:spcPts val="0"/>
              </a:spcBef>
              <a:spcAft>
                <a:spcPts val="0"/>
              </a:spcAft>
              <a:defRPr sz="1800" b="0" i="0" u="none" strike="noStrike" kern="0" cap="none" spc="0" baseline="0">
                <a:solidFill>
                  <a:srgbClr val="000000"/>
                </a:solidFill>
                <a:uFillTx/>
              </a:defRPr>
            </a:pPr>
            <a:r>
              <a:rPr lang="en-US" sz="4000" dirty="0">
                <a:solidFill>
                  <a:srgbClr val="FFFFFF"/>
                </a:solidFill>
                <a:latin typeface="Bradley Hand ITC" panose="020F0502020204030204" pitchFamily="34" charset="0"/>
                <a:ea typeface="Arial" pitchFamily="34"/>
                <a:cs typeface="Bradley Hand ITC" panose="020F0502020204030204" pitchFamily="34" charset="0"/>
              </a:rPr>
              <a:t>X</a:t>
            </a:r>
          </a:p>
        </p:txBody>
      </p:sp>
      <p:sp>
        <p:nvSpPr>
          <p:cNvPr id="15" name="Rectangle 11">
            <a:extLst>
              <a:ext uri="{FF2B5EF4-FFF2-40B4-BE49-F238E27FC236}">
                <a16:creationId xmlns:a16="http://schemas.microsoft.com/office/drawing/2014/main" id="{A98008BE-4FCF-4847-91D6-8EFD25E1D0CC}"/>
              </a:ext>
            </a:extLst>
          </p:cNvPr>
          <p:cNvSpPr/>
          <p:nvPr/>
        </p:nvSpPr>
        <p:spPr>
          <a:xfrm>
            <a:off x="738056" y="4053951"/>
            <a:ext cx="593303" cy="457200"/>
          </a:xfrm>
          <a:prstGeom prst="rect">
            <a:avLst/>
          </a:prstGeom>
          <a:solidFill>
            <a:schemeClr val="accent1"/>
          </a:solidFill>
          <a:ln cap="flat">
            <a:noFill/>
            <a:prstDash val="solid"/>
          </a:ln>
        </p:spPr>
        <p:txBody>
          <a:bodyPr vert="horz" wrap="square" lIns="91440" tIns="45720" rIns="91440" bIns="45720" anchor="ctr" anchorCtr="1" compatLnSpc="1">
            <a:noAutofit/>
          </a:bodyPr>
          <a:lstStyle/>
          <a:p>
            <a:pPr lvl="0" algn="ctr" fontAlgn="auto">
              <a:spcBef>
                <a:spcPts val="0"/>
              </a:spcBef>
              <a:spcAft>
                <a:spcPts val="0"/>
              </a:spcAft>
              <a:defRPr sz="1800" b="0" i="0" u="none" strike="noStrike" kern="0" cap="none" spc="0" baseline="0">
                <a:solidFill>
                  <a:srgbClr val="000000"/>
                </a:solidFill>
                <a:uFillTx/>
              </a:defRPr>
            </a:pPr>
            <a:r>
              <a:rPr lang="en-US" sz="4000" dirty="0">
                <a:solidFill>
                  <a:srgbClr val="FFFFFF"/>
                </a:solidFill>
                <a:latin typeface="Bradley Hand ITC" panose="020F0502020204030204" pitchFamily="34" charset="0"/>
                <a:ea typeface="Arial" pitchFamily="34"/>
                <a:cs typeface="Bradley Hand ITC" panose="020F0502020204030204" pitchFamily="34" charset="0"/>
              </a:rPr>
              <a:t>X</a:t>
            </a:r>
          </a:p>
        </p:txBody>
      </p:sp>
      <p:sp>
        <p:nvSpPr>
          <p:cNvPr id="16" name="Rectangle 11">
            <a:extLst>
              <a:ext uri="{FF2B5EF4-FFF2-40B4-BE49-F238E27FC236}">
                <a16:creationId xmlns:a16="http://schemas.microsoft.com/office/drawing/2014/main" id="{2D7B16E8-A31C-0944-B9A0-FC8974207692}"/>
              </a:ext>
            </a:extLst>
          </p:cNvPr>
          <p:cNvSpPr/>
          <p:nvPr/>
        </p:nvSpPr>
        <p:spPr>
          <a:xfrm>
            <a:off x="738056" y="4650944"/>
            <a:ext cx="593303" cy="457200"/>
          </a:xfrm>
          <a:prstGeom prst="rect">
            <a:avLst/>
          </a:prstGeom>
          <a:solidFill>
            <a:schemeClr val="accent1"/>
          </a:solidFill>
          <a:ln cap="flat">
            <a:noFill/>
            <a:prstDash val="solid"/>
          </a:ln>
        </p:spPr>
        <p:txBody>
          <a:bodyPr vert="horz" wrap="square" lIns="91440" tIns="45720" rIns="91440" bIns="45720" anchor="ctr" anchorCtr="1" compatLnSpc="1">
            <a:noAutofit/>
          </a:bodyPr>
          <a:lstStyle/>
          <a:p>
            <a:pPr lvl="0" algn="ctr" fontAlgn="auto">
              <a:spcBef>
                <a:spcPts val="0"/>
              </a:spcBef>
              <a:spcAft>
                <a:spcPts val="0"/>
              </a:spcAft>
              <a:defRPr sz="1800" b="0" i="0" u="none" strike="noStrike" kern="0" cap="none" spc="0" baseline="0">
                <a:solidFill>
                  <a:srgbClr val="000000"/>
                </a:solidFill>
                <a:uFillTx/>
              </a:defRPr>
            </a:pPr>
            <a:r>
              <a:rPr lang="en-US" sz="4000" dirty="0">
                <a:solidFill>
                  <a:srgbClr val="FFFFFF"/>
                </a:solidFill>
                <a:latin typeface="Bradley Hand ITC" panose="020F0502020204030204" pitchFamily="34" charset="0"/>
                <a:ea typeface="Arial" pitchFamily="34"/>
                <a:cs typeface="Bradley Hand ITC" panose="020F0502020204030204" pitchFamily="34" charset="0"/>
              </a:rPr>
              <a:t>X</a:t>
            </a:r>
          </a:p>
        </p:txBody>
      </p:sp>
      <p:sp>
        <p:nvSpPr>
          <p:cNvPr id="17" name="Rectangle 11">
            <a:extLst>
              <a:ext uri="{FF2B5EF4-FFF2-40B4-BE49-F238E27FC236}">
                <a16:creationId xmlns:a16="http://schemas.microsoft.com/office/drawing/2014/main" id="{A06E846B-5E2C-8845-9402-343F86426394}"/>
              </a:ext>
            </a:extLst>
          </p:cNvPr>
          <p:cNvSpPr/>
          <p:nvPr/>
        </p:nvSpPr>
        <p:spPr>
          <a:xfrm>
            <a:off x="738056" y="5247937"/>
            <a:ext cx="593303" cy="457200"/>
          </a:xfrm>
          <a:prstGeom prst="rect">
            <a:avLst/>
          </a:prstGeom>
          <a:solidFill>
            <a:schemeClr val="accent1"/>
          </a:solidFill>
          <a:ln cap="flat">
            <a:noFill/>
            <a:prstDash val="solid"/>
          </a:ln>
        </p:spPr>
        <p:txBody>
          <a:bodyPr vert="horz" wrap="square" lIns="91440" tIns="45720" rIns="91440" bIns="45720" anchor="ctr" anchorCtr="1" compatLnSpc="1">
            <a:noAutofit/>
          </a:bodyPr>
          <a:lstStyle/>
          <a:p>
            <a:pPr lvl="0" algn="ctr" fontAlgn="auto">
              <a:spcBef>
                <a:spcPts val="0"/>
              </a:spcBef>
              <a:spcAft>
                <a:spcPts val="0"/>
              </a:spcAft>
              <a:defRPr sz="1800" b="0" i="0" u="none" strike="noStrike" kern="0" cap="none" spc="0" baseline="0">
                <a:solidFill>
                  <a:srgbClr val="000000"/>
                </a:solidFill>
                <a:uFillTx/>
              </a:defRPr>
            </a:pPr>
            <a:r>
              <a:rPr lang="en-US" sz="4000" dirty="0">
                <a:solidFill>
                  <a:srgbClr val="FFFFFF"/>
                </a:solidFill>
                <a:latin typeface="Bradley Hand ITC" panose="020F0502020204030204" pitchFamily="34" charset="0"/>
                <a:ea typeface="Arial" pitchFamily="34"/>
                <a:cs typeface="Bradley Hand ITC" panose="020F0502020204030204" pitchFamily="34" charset="0"/>
              </a:rPr>
              <a:t>X</a:t>
            </a:r>
          </a:p>
        </p:txBody>
      </p:sp>
      <p:sp>
        <p:nvSpPr>
          <p:cNvPr id="2" name="TextBox 1">
            <a:extLst>
              <a:ext uri="{FF2B5EF4-FFF2-40B4-BE49-F238E27FC236}">
                <a16:creationId xmlns:a16="http://schemas.microsoft.com/office/drawing/2014/main" id="{8EACF5DA-55A2-FC46-95EE-B38981570909}"/>
              </a:ext>
            </a:extLst>
          </p:cNvPr>
          <p:cNvSpPr txBox="1"/>
          <p:nvPr/>
        </p:nvSpPr>
        <p:spPr>
          <a:xfrm>
            <a:off x="-209014" y="2795451"/>
            <a:ext cx="45719" cy="0"/>
          </a:xfrm>
          <a:prstGeom prst="rect">
            <a:avLst/>
          </a:prstGeom>
          <a:solidFill>
            <a:schemeClr val="bg2">
              <a:lumMod val="95000"/>
            </a:schemeClr>
          </a:solidFill>
          <a:ln w="38100">
            <a:noFill/>
            <a:bevel/>
          </a:ln>
        </p:spPr>
        <p:txBody>
          <a:bodyPr vert="horz" wrap="none" lIns="457200" tIns="182880" rIns="457200" bIns="182880" rtlCol="0" anchor="b" anchorCtr="0">
            <a:noAutofit/>
          </a:bodyPr>
          <a:lstStyle/>
          <a:p>
            <a:pPr fontAlgn="auto">
              <a:spcAft>
                <a:spcPts val="0"/>
              </a:spcAft>
            </a:pPr>
            <a:endParaRPr lang="en-US" sz="1600" dirty="0"/>
          </a:p>
        </p:txBody>
      </p:sp>
      <p:pic>
        <p:nvPicPr>
          <p:cNvPr id="19" name="Picture 18" descr="A picture containing electronics, computer&#10;&#10;Description automatically generated">
            <a:extLst>
              <a:ext uri="{FF2B5EF4-FFF2-40B4-BE49-F238E27FC236}">
                <a16:creationId xmlns:a16="http://schemas.microsoft.com/office/drawing/2014/main" id="{D938B908-6978-7C41-9F7C-C9C494642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2" cy="2451463"/>
          </a:xfrm>
          <a:prstGeom prst="rect">
            <a:avLst/>
          </a:prstGeom>
        </p:spPr>
      </p:pic>
    </p:spTree>
    <p:extLst>
      <p:ext uri="{BB962C8B-B14F-4D97-AF65-F5344CB8AC3E}">
        <p14:creationId xmlns:p14="http://schemas.microsoft.com/office/powerpoint/2010/main" val="3616167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1F35E80B-34E2-8F40-8397-6F6303ECB67F}"/>
              </a:ext>
            </a:extLst>
          </p:cNvPr>
          <p:cNvSpPr txBox="1">
            <a:spLocks/>
          </p:cNvSpPr>
          <p:nvPr/>
        </p:nvSpPr>
        <p:spPr>
          <a:xfrm>
            <a:off x="4976949" y="0"/>
            <a:ext cx="7215051" cy="1390650"/>
          </a:xfrm>
          <a:prstGeom prst="rect">
            <a:avLst/>
          </a:prstGeom>
          <a:solidFill>
            <a:schemeClr val="accent1"/>
          </a:solidFill>
        </p:spPr>
        <p:txBody>
          <a:bodyPr vert="horz" wrap="square" lIns="914400" tIns="182880" rIns="365760" bIns="182880" rtlCol="0" anchor="ctr" anchorCtr="0">
            <a:noAutofit/>
          </a:bodyPr>
          <a:lstStyle>
            <a:lvl1pPr marL="5955" indent="0" algn="l" defTabSz="685766" rtl="0" eaLnBrk="1" latinLnBrk="0" hangingPunct="1">
              <a:lnSpc>
                <a:spcPct val="90000"/>
              </a:lnSpc>
              <a:spcBef>
                <a:spcPct val="0"/>
              </a:spcBef>
              <a:buNone/>
              <a:tabLst/>
              <a:defRPr sz="3000" b="0" i="0" kern="1200" baseline="0">
                <a:solidFill>
                  <a:schemeClr val="bg2"/>
                </a:solidFill>
                <a:latin typeface="Arial" panose="020B0604020202020204" pitchFamily="34" charset="0"/>
                <a:ea typeface="Open Sans Light" charset="0"/>
                <a:cs typeface="Arial" panose="020B0604020202020204" pitchFamily="34" charset="0"/>
              </a:defRPr>
            </a:lvl1pPr>
          </a:lstStyle>
          <a:p>
            <a:pPr algn="r" fontAlgn="auto">
              <a:lnSpc>
                <a:spcPct val="100000"/>
              </a:lnSpc>
              <a:spcBef>
                <a:spcPts val="0"/>
              </a:spcBef>
              <a:spcAft>
                <a:spcPts val="0"/>
              </a:spcAft>
            </a:pPr>
            <a:r>
              <a:rPr lang="en-US" sz="2800" dirty="0"/>
              <a:t>Juvenile Face Amounts</a:t>
            </a:r>
          </a:p>
        </p:txBody>
      </p:sp>
      <p:sp>
        <p:nvSpPr>
          <p:cNvPr id="2" name="TextBox 1">
            <a:extLst>
              <a:ext uri="{FF2B5EF4-FFF2-40B4-BE49-F238E27FC236}">
                <a16:creationId xmlns:a16="http://schemas.microsoft.com/office/drawing/2014/main" id="{E997DBF3-A6C6-0648-A8F5-F41C72E11081}"/>
              </a:ext>
            </a:extLst>
          </p:cNvPr>
          <p:cNvSpPr txBox="1"/>
          <p:nvPr/>
        </p:nvSpPr>
        <p:spPr>
          <a:xfrm>
            <a:off x="0" y="762"/>
            <a:ext cx="5891349" cy="1389888"/>
          </a:xfrm>
          <a:custGeom>
            <a:avLst/>
            <a:gdLst>
              <a:gd name="connsiteX0" fmla="*/ 0 w 7171509"/>
              <a:gd name="connsiteY0" fmla="*/ 0 h 1389888"/>
              <a:gd name="connsiteX1" fmla="*/ 7171509 w 7171509"/>
              <a:gd name="connsiteY1" fmla="*/ 0 h 1389888"/>
              <a:gd name="connsiteX2" fmla="*/ 7171509 w 7171509"/>
              <a:gd name="connsiteY2" fmla="*/ 1389888 h 1389888"/>
              <a:gd name="connsiteX3" fmla="*/ 0 w 7171509"/>
              <a:gd name="connsiteY3" fmla="*/ 1389888 h 1389888"/>
              <a:gd name="connsiteX4" fmla="*/ 0 w 7171509"/>
              <a:gd name="connsiteY4" fmla="*/ 0 h 1389888"/>
              <a:gd name="connsiteX0" fmla="*/ 0 w 7171509"/>
              <a:gd name="connsiteY0" fmla="*/ 0 h 1389888"/>
              <a:gd name="connsiteX1" fmla="*/ 7171509 w 7171509"/>
              <a:gd name="connsiteY1" fmla="*/ 0 h 1389888"/>
              <a:gd name="connsiteX2" fmla="*/ 6413864 w 7171509"/>
              <a:gd name="connsiteY2" fmla="*/ 1389888 h 1389888"/>
              <a:gd name="connsiteX3" fmla="*/ 0 w 7171509"/>
              <a:gd name="connsiteY3" fmla="*/ 1389888 h 1389888"/>
              <a:gd name="connsiteX4" fmla="*/ 0 w 7171509"/>
              <a:gd name="connsiteY4" fmla="*/ 0 h 138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1509" h="1389888">
                <a:moveTo>
                  <a:pt x="0" y="0"/>
                </a:moveTo>
                <a:lnTo>
                  <a:pt x="7171509" y="0"/>
                </a:lnTo>
                <a:lnTo>
                  <a:pt x="6413864" y="1389888"/>
                </a:lnTo>
                <a:lnTo>
                  <a:pt x="0" y="1389888"/>
                </a:lnTo>
                <a:lnTo>
                  <a:pt x="0" y="0"/>
                </a:lnTo>
                <a:close/>
              </a:path>
            </a:pathLst>
          </a:custGeom>
          <a:solidFill>
            <a:schemeClr val="tx2"/>
          </a:solidFill>
          <a:ln w="38100">
            <a:noFill/>
            <a:bevel/>
          </a:ln>
        </p:spPr>
        <p:txBody>
          <a:bodyPr vert="horz" wrap="square" lIns="457200" tIns="182880" rIns="457200" bIns="182880" rtlCol="0" anchor="ctr" anchorCtr="0">
            <a:noAutofit/>
          </a:bodyPr>
          <a:lstStyle/>
          <a:p>
            <a:pPr fontAlgn="auto">
              <a:spcAft>
                <a:spcPts val="0"/>
              </a:spcAft>
            </a:pPr>
            <a:r>
              <a:rPr lang="en-US" sz="2200" dirty="0">
                <a:solidFill>
                  <a:schemeClr val="bg2"/>
                </a:solidFill>
              </a:rPr>
              <a:t>Common Reasons Apps Do Not Qualify for Straight Through Processing:</a:t>
            </a:r>
          </a:p>
        </p:txBody>
      </p:sp>
      <p:sp>
        <p:nvSpPr>
          <p:cNvPr id="5" name="Text Placeholder 6">
            <a:extLst>
              <a:ext uri="{FF2B5EF4-FFF2-40B4-BE49-F238E27FC236}">
                <a16:creationId xmlns:a16="http://schemas.microsoft.com/office/drawing/2014/main" id="{88B119EF-B35A-BA45-BE94-718460BFC059}"/>
              </a:ext>
            </a:extLst>
          </p:cNvPr>
          <p:cNvSpPr txBox="1">
            <a:spLocks/>
          </p:cNvSpPr>
          <p:nvPr/>
        </p:nvSpPr>
        <p:spPr>
          <a:xfrm>
            <a:off x="365126" y="1968637"/>
            <a:ext cx="498610" cy="794159"/>
          </a:xfrm>
          <a:prstGeom prst="rect">
            <a:avLst/>
          </a:prstGeom>
          <a:solidFill>
            <a:schemeClr val="accent1"/>
          </a:solidFill>
        </p:spPr>
        <p:txBody>
          <a:bodyPr lIns="91440" tIns="91440" rIns="91440" bIns="91440" anchor="ctr" anchorCtr="0">
            <a:noAutofit/>
          </a:bodyPr>
          <a:lstStyle>
            <a:lvl1pPr marL="0" indent="0" algn="ctr" defTabSz="685766" rtl="0" eaLnBrk="1" latinLnBrk="0" hangingPunct="1">
              <a:lnSpc>
                <a:spcPct val="90000"/>
              </a:lnSpc>
              <a:spcBef>
                <a:spcPts val="751"/>
              </a:spcBef>
              <a:buFont typeface="Arial"/>
              <a:buNone/>
              <a:defRPr sz="2100" b="1" i="0" kern="1200">
                <a:solidFill>
                  <a:schemeClr val="bg2"/>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bg2"/>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bg2"/>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dirty="0"/>
              <a:t>▶︎</a:t>
            </a:r>
          </a:p>
        </p:txBody>
      </p:sp>
      <p:sp>
        <p:nvSpPr>
          <p:cNvPr id="6" name="Text Placeholder 12">
            <a:extLst>
              <a:ext uri="{FF2B5EF4-FFF2-40B4-BE49-F238E27FC236}">
                <a16:creationId xmlns:a16="http://schemas.microsoft.com/office/drawing/2014/main" id="{8B40FF96-83EF-0141-ADD2-23CFE5FE39D2}"/>
              </a:ext>
            </a:extLst>
          </p:cNvPr>
          <p:cNvSpPr txBox="1">
            <a:spLocks/>
          </p:cNvSpPr>
          <p:nvPr/>
        </p:nvSpPr>
        <p:spPr>
          <a:xfrm>
            <a:off x="968238" y="1968638"/>
            <a:ext cx="5129350" cy="794160"/>
          </a:xfrm>
          <a:prstGeom prst="rect">
            <a:avLst/>
          </a:prstGeom>
          <a:solidFill>
            <a:schemeClr val="bg1">
              <a:lumMod val="20000"/>
              <a:lumOff val="80000"/>
            </a:schemeClr>
          </a:solidFill>
        </p:spPr>
        <p:txBody>
          <a:bodyPr wrap="square"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600" dirty="0"/>
              <a:t>Juvenile exceeds maximum allowed face amount (&gt;$1MM)</a:t>
            </a:r>
          </a:p>
        </p:txBody>
      </p:sp>
      <p:sp>
        <p:nvSpPr>
          <p:cNvPr id="12" name="Text Placeholder 6">
            <a:extLst>
              <a:ext uri="{FF2B5EF4-FFF2-40B4-BE49-F238E27FC236}">
                <a16:creationId xmlns:a16="http://schemas.microsoft.com/office/drawing/2014/main" id="{C93CAD94-2704-DC4A-B41A-1BCEE1B51FFB}"/>
              </a:ext>
            </a:extLst>
          </p:cNvPr>
          <p:cNvSpPr txBox="1">
            <a:spLocks/>
          </p:cNvSpPr>
          <p:nvPr/>
        </p:nvSpPr>
        <p:spPr>
          <a:xfrm>
            <a:off x="365126" y="2871859"/>
            <a:ext cx="498610" cy="676592"/>
          </a:xfrm>
          <a:prstGeom prst="rect">
            <a:avLst/>
          </a:prstGeom>
          <a:solidFill>
            <a:schemeClr val="accent1"/>
          </a:solidFill>
        </p:spPr>
        <p:txBody>
          <a:bodyPr lIns="91440" tIns="91440" rIns="91440" bIns="91440" anchor="ctr" anchorCtr="0">
            <a:noAutofit/>
          </a:bodyPr>
          <a:lstStyle>
            <a:lvl1pPr marL="0" indent="0" algn="ctr" defTabSz="685766" rtl="0" eaLnBrk="1" latinLnBrk="0" hangingPunct="1">
              <a:lnSpc>
                <a:spcPct val="90000"/>
              </a:lnSpc>
              <a:spcBef>
                <a:spcPts val="751"/>
              </a:spcBef>
              <a:buFont typeface="Arial"/>
              <a:buNone/>
              <a:defRPr sz="2100" b="1" i="0" kern="1200">
                <a:solidFill>
                  <a:schemeClr val="bg2"/>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bg2"/>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bg2"/>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dirty="0"/>
              <a:t>▶︎</a:t>
            </a:r>
          </a:p>
        </p:txBody>
      </p:sp>
      <p:sp>
        <p:nvSpPr>
          <p:cNvPr id="13" name="Text Placeholder 12">
            <a:extLst>
              <a:ext uri="{FF2B5EF4-FFF2-40B4-BE49-F238E27FC236}">
                <a16:creationId xmlns:a16="http://schemas.microsoft.com/office/drawing/2014/main" id="{3FDCF087-0E12-E845-850A-DD78E491E0A5}"/>
              </a:ext>
            </a:extLst>
          </p:cNvPr>
          <p:cNvSpPr txBox="1">
            <a:spLocks/>
          </p:cNvSpPr>
          <p:nvPr/>
        </p:nvSpPr>
        <p:spPr>
          <a:xfrm>
            <a:off x="968238" y="2871859"/>
            <a:ext cx="5129350" cy="676592"/>
          </a:xfrm>
          <a:prstGeom prst="rect">
            <a:avLst/>
          </a:prstGeom>
          <a:solidFill>
            <a:schemeClr val="bg1">
              <a:lumMod val="20000"/>
              <a:lumOff val="80000"/>
            </a:schemeClr>
          </a:solidFill>
        </p:spPr>
        <p:txBody>
          <a:bodyPr wrap="square"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600" dirty="0"/>
              <a:t>Siblings are not equally insured</a:t>
            </a:r>
          </a:p>
        </p:txBody>
      </p:sp>
      <p:sp>
        <p:nvSpPr>
          <p:cNvPr id="16" name="Text Placeholder 6">
            <a:extLst>
              <a:ext uri="{FF2B5EF4-FFF2-40B4-BE49-F238E27FC236}">
                <a16:creationId xmlns:a16="http://schemas.microsoft.com/office/drawing/2014/main" id="{6F11F4C0-2005-A142-AC4F-400DBDD33F83}"/>
              </a:ext>
            </a:extLst>
          </p:cNvPr>
          <p:cNvSpPr txBox="1">
            <a:spLocks/>
          </p:cNvSpPr>
          <p:nvPr/>
        </p:nvSpPr>
        <p:spPr>
          <a:xfrm>
            <a:off x="365126" y="3657513"/>
            <a:ext cx="498610" cy="953676"/>
          </a:xfrm>
          <a:prstGeom prst="rect">
            <a:avLst/>
          </a:prstGeom>
          <a:solidFill>
            <a:schemeClr val="accent1"/>
          </a:solidFill>
        </p:spPr>
        <p:txBody>
          <a:bodyPr lIns="91440" tIns="91440" rIns="91440" bIns="91440" anchor="ctr" anchorCtr="0">
            <a:noAutofit/>
          </a:bodyPr>
          <a:lstStyle>
            <a:lvl1pPr marL="0" indent="0" algn="ctr" defTabSz="685766" rtl="0" eaLnBrk="1" latinLnBrk="0" hangingPunct="1">
              <a:lnSpc>
                <a:spcPct val="90000"/>
              </a:lnSpc>
              <a:spcBef>
                <a:spcPts val="751"/>
              </a:spcBef>
              <a:buFont typeface="Arial"/>
              <a:buNone/>
              <a:defRPr sz="2100" b="1" i="0" kern="1200">
                <a:solidFill>
                  <a:schemeClr val="bg2"/>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bg2"/>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bg2"/>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dirty="0"/>
              <a:t>▶︎</a:t>
            </a:r>
          </a:p>
        </p:txBody>
      </p:sp>
      <p:sp>
        <p:nvSpPr>
          <p:cNvPr id="17" name="Text Placeholder 12">
            <a:extLst>
              <a:ext uri="{FF2B5EF4-FFF2-40B4-BE49-F238E27FC236}">
                <a16:creationId xmlns:a16="http://schemas.microsoft.com/office/drawing/2014/main" id="{B0797E8B-BA4C-DC46-A1B2-8869C8BDAB20}"/>
              </a:ext>
            </a:extLst>
          </p:cNvPr>
          <p:cNvSpPr txBox="1">
            <a:spLocks/>
          </p:cNvSpPr>
          <p:nvPr/>
        </p:nvSpPr>
        <p:spPr>
          <a:xfrm>
            <a:off x="968238" y="3657512"/>
            <a:ext cx="5129350" cy="953677"/>
          </a:xfrm>
          <a:prstGeom prst="rect">
            <a:avLst/>
          </a:prstGeom>
          <a:solidFill>
            <a:schemeClr val="bg1">
              <a:lumMod val="20000"/>
              <a:lumOff val="80000"/>
            </a:schemeClr>
          </a:solidFill>
        </p:spPr>
        <p:txBody>
          <a:bodyPr wrap="square"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600" dirty="0"/>
              <a:t>Juvenile applied for insurance is &gt; the insurance for both parents. At least one parent should have the same or greater applied for/</a:t>
            </a:r>
            <a:r>
              <a:rPr lang="en-US" sz="1600" dirty="0" err="1"/>
              <a:t>inforce</a:t>
            </a:r>
            <a:r>
              <a:rPr lang="en-US" sz="1600" dirty="0"/>
              <a:t> coverage.</a:t>
            </a:r>
          </a:p>
        </p:txBody>
      </p:sp>
      <p:pic>
        <p:nvPicPr>
          <p:cNvPr id="8" name="Picture 7" descr="A picture containing person, outdoor, child, game&#10;&#10;Description automatically generated">
            <a:extLst>
              <a:ext uri="{FF2B5EF4-FFF2-40B4-BE49-F238E27FC236}">
                <a16:creationId xmlns:a16="http://schemas.microsoft.com/office/drawing/2014/main" id="{FA623229-E907-4E45-AF93-F7E4914B6E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401763"/>
            <a:ext cx="6096000" cy="5181600"/>
          </a:xfrm>
          <a:prstGeom prst="rect">
            <a:avLst/>
          </a:prstGeom>
        </p:spPr>
      </p:pic>
    </p:spTree>
    <p:extLst>
      <p:ext uri="{BB962C8B-B14F-4D97-AF65-F5344CB8AC3E}">
        <p14:creationId xmlns:p14="http://schemas.microsoft.com/office/powerpoint/2010/main" val="1893127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19DE4FD-B868-ED49-8807-15945C1CC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7817" y="4380202"/>
            <a:ext cx="2892570" cy="2107077"/>
          </a:xfrm>
          <a:prstGeom prst="rect">
            <a:avLst/>
          </a:prstGeom>
          <a:effectLst>
            <a:outerShdw blurRad="50800" dist="38100" dir="2700000" algn="tl" rotWithShape="0">
              <a:prstClr val="black">
                <a:alpha val="40000"/>
              </a:prstClr>
            </a:outerShdw>
          </a:effectLst>
        </p:spPr>
      </p:pic>
      <p:sp>
        <p:nvSpPr>
          <p:cNvPr id="18" name="Title 4">
            <a:extLst>
              <a:ext uri="{FF2B5EF4-FFF2-40B4-BE49-F238E27FC236}">
                <a16:creationId xmlns:a16="http://schemas.microsoft.com/office/drawing/2014/main" id="{1F35E80B-34E2-8F40-8397-6F6303ECB67F}"/>
              </a:ext>
            </a:extLst>
          </p:cNvPr>
          <p:cNvSpPr txBox="1">
            <a:spLocks/>
          </p:cNvSpPr>
          <p:nvPr/>
        </p:nvSpPr>
        <p:spPr>
          <a:xfrm>
            <a:off x="4976949" y="0"/>
            <a:ext cx="7215051" cy="1390650"/>
          </a:xfrm>
          <a:prstGeom prst="rect">
            <a:avLst/>
          </a:prstGeom>
          <a:solidFill>
            <a:schemeClr val="accent1"/>
          </a:solidFill>
        </p:spPr>
        <p:txBody>
          <a:bodyPr vert="horz" wrap="square" lIns="914400" tIns="182880" rIns="365760" bIns="182880" rtlCol="0" anchor="ctr" anchorCtr="0">
            <a:noAutofit/>
          </a:bodyPr>
          <a:lstStyle>
            <a:lvl1pPr marL="5955" indent="0" algn="l" defTabSz="685766" rtl="0" eaLnBrk="1" latinLnBrk="0" hangingPunct="1">
              <a:lnSpc>
                <a:spcPct val="90000"/>
              </a:lnSpc>
              <a:spcBef>
                <a:spcPct val="0"/>
              </a:spcBef>
              <a:buNone/>
              <a:tabLst/>
              <a:defRPr sz="3000" b="0" i="0" kern="1200" baseline="0">
                <a:solidFill>
                  <a:schemeClr val="bg2"/>
                </a:solidFill>
                <a:latin typeface="Arial" panose="020B0604020202020204" pitchFamily="34" charset="0"/>
                <a:ea typeface="Open Sans Light" charset="0"/>
                <a:cs typeface="Arial" panose="020B0604020202020204" pitchFamily="34" charset="0"/>
              </a:defRPr>
            </a:lvl1pPr>
          </a:lstStyle>
          <a:p>
            <a:pPr algn="r" fontAlgn="auto">
              <a:lnSpc>
                <a:spcPct val="100000"/>
              </a:lnSpc>
              <a:spcBef>
                <a:spcPts val="0"/>
              </a:spcBef>
              <a:spcAft>
                <a:spcPts val="0"/>
              </a:spcAft>
            </a:pPr>
            <a:r>
              <a:rPr lang="en-US" sz="2800" dirty="0"/>
              <a:t>Medical Conditions are </a:t>
            </a:r>
            <a:br>
              <a:rPr lang="en-US" sz="2800" dirty="0"/>
            </a:br>
            <a:r>
              <a:rPr lang="en-US" sz="2800" dirty="0"/>
              <a:t>Typed Free-Form into the e-App</a:t>
            </a:r>
          </a:p>
        </p:txBody>
      </p:sp>
      <p:sp>
        <p:nvSpPr>
          <p:cNvPr id="2" name="TextBox 1">
            <a:extLst>
              <a:ext uri="{FF2B5EF4-FFF2-40B4-BE49-F238E27FC236}">
                <a16:creationId xmlns:a16="http://schemas.microsoft.com/office/drawing/2014/main" id="{E997DBF3-A6C6-0648-A8F5-F41C72E11081}"/>
              </a:ext>
            </a:extLst>
          </p:cNvPr>
          <p:cNvSpPr txBox="1"/>
          <p:nvPr/>
        </p:nvSpPr>
        <p:spPr>
          <a:xfrm>
            <a:off x="0" y="762"/>
            <a:ext cx="5891349" cy="1389888"/>
          </a:xfrm>
          <a:custGeom>
            <a:avLst/>
            <a:gdLst>
              <a:gd name="connsiteX0" fmla="*/ 0 w 7171509"/>
              <a:gd name="connsiteY0" fmla="*/ 0 h 1389888"/>
              <a:gd name="connsiteX1" fmla="*/ 7171509 w 7171509"/>
              <a:gd name="connsiteY1" fmla="*/ 0 h 1389888"/>
              <a:gd name="connsiteX2" fmla="*/ 7171509 w 7171509"/>
              <a:gd name="connsiteY2" fmla="*/ 1389888 h 1389888"/>
              <a:gd name="connsiteX3" fmla="*/ 0 w 7171509"/>
              <a:gd name="connsiteY3" fmla="*/ 1389888 h 1389888"/>
              <a:gd name="connsiteX4" fmla="*/ 0 w 7171509"/>
              <a:gd name="connsiteY4" fmla="*/ 0 h 1389888"/>
              <a:gd name="connsiteX0" fmla="*/ 0 w 7171509"/>
              <a:gd name="connsiteY0" fmla="*/ 0 h 1389888"/>
              <a:gd name="connsiteX1" fmla="*/ 7171509 w 7171509"/>
              <a:gd name="connsiteY1" fmla="*/ 0 h 1389888"/>
              <a:gd name="connsiteX2" fmla="*/ 6413864 w 7171509"/>
              <a:gd name="connsiteY2" fmla="*/ 1389888 h 1389888"/>
              <a:gd name="connsiteX3" fmla="*/ 0 w 7171509"/>
              <a:gd name="connsiteY3" fmla="*/ 1389888 h 1389888"/>
              <a:gd name="connsiteX4" fmla="*/ 0 w 7171509"/>
              <a:gd name="connsiteY4" fmla="*/ 0 h 138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1509" h="1389888">
                <a:moveTo>
                  <a:pt x="0" y="0"/>
                </a:moveTo>
                <a:lnTo>
                  <a:pt x="7171509" y="0"/>
                </a:lnTo>
                <a:lnTo>
                  <a:pt x="6413864" y="1389888"/>
                </a:lnTo>
                <a:lnTo>
                  <a:pt x="0" y="1389888"/>
                </a:lnTo>
                <a:lnTo>
                  <a:pt x="0" y="0"/>
                </a:lnTo>
                <a:close/>
              </a:path>
            </a:pathLst>
          </a:custGeom>
          <a:solidFill>
            <a:schemeClr val="tx2"/>
          </a:solidFill>
          <a:ln w="38100">
            <a:noFill/>
            <a:bevel/>
          </a:ln>
        </p:spPr>
        <p:txBody>
          <a:bodyPr vert="horz" wrap="square" lIns="457200" tIns="182880" rIns="457200" bIns="182880" rtlCol="0" anchor="ctr" anchorCtr="0">
            <a:noAutofit/>
          </a:bodyPr>
          <a:lstStyle/>
          <a:p>
            <a:pPr fontAlgn="auto">
              <a:spcAft>
                <a:spcPts val="0"/>
              </a:spcAft>
            </a:pPr>
            <a:r>
              <a:rPr lang="en-US" sz="2200" dirty="0">
                <a:solidFill>
                  <a:schemeClr val="bg2"/>
                </a:solidFill>
              </a:rPr>
              <a:t>Common Reasons Apps Do Not Qualify for Straight Through Processing:</a:t>
            </a:r>
          </a:p>
        </p:txBody>
      </p:sp>
      <p:pic>
        <p:nvPicPr>
          <p:cNvPr id="4" name="Picture 3" descr="A screenshot of a cell phone&#10;&#10;Description automatically generated">
            <a:extLst>
              <a:ext uri="{FF2B5EF4-FFF2-40B4-BE49-F238E27FC236}">
                <a16:creationId xmlns:a16="http://schemas.microsoft.com/office/drawing/2014/main" id="{A2BA75BD-298D-4D4B-BAAD-C898EA843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710" y="1480168"/>
            <a:ext cx="4245434" cy="2934298"/>
          </a:xfrm>
          <a:prstGeom prst="rect">
            <a:avLst/>
          </a:prstGeom>
          <a:effectLst>
            <a:outerShdw blurRad="50800" dist="38100" dir="2700000" algn="tl" rotWithShape="0">
              <a:prstClr val="black">
                <a:alpha val="40000"/>
              </a:prstClr>
            </a:outerShdw>
          </a:effectLst>
        </p:spPr>
      </p:pic>
      <p:sp>
        <p:nvSpPr>
          <p:cNvPr id="5" name="Text Placeholder 6">
            <a:extLst>
              <a:ext uri="{FF2B5EF4-FFF2-40B4-BE49-F238E27FC236}">
                <a16:creationId xmlns:a16="http://schemas.microsoft.com/office/drawing/2014/main" id="{88B119EF-B35A-BA45-BE94-718460BFC059}"/>
              </a:ext>
            </a:extLst>
          </p:cNvPr>
          <p:cNvSpPr txBox="1">
            <a:spLocks/>
          </p:cNvSpPr>
          <p:nvPr/>
        </p:nvSpPr>
        <p:spPr>
          <a:xfrm>
            <a:off x="365126" y="2752408"/>
            <a:ext cx="498610" cy="676592"/>
          </a:xfrm>
          <a:prstGeom prst="rect">
            <a:avLst/>
          </a:prstGeom>
          <a:solidFill>
            <a:schemeClr val="accent1"/>
          </a:solidFill>
        </p:spPr>
        <p:txBody>
          <a:bodyPr lIns="91440" tIns="91440" rIns="91440" bIns="91440" anchor="ctr" anchorCtr="0">
            <a:noAutofit/>
          </a:bodyPr>
          <a:lstStyle>
            <a:lvl1pPr marL="0" indent="0" algn="ctr" defTabSz="685766" rtl="0" eaLnBrk="1" latinLnBrk="0" hangingPunct="1">
              <a:lnSpc>
                <a:spcPct val="90000"/>
              </a:lnSpc>
              <a:spcBef>
                <a:spcPts val="751"/>
              </a:spcBef>
              <a:buFont typeface="Arial"/>
              <a:buNone/>
              <a:defRPr sz="2100" b="1" i="0" kern="1200">
                <a:solidFill>
                  <a:schemeClr val="bg2"/>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bg2"/>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bg2"/>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dirty="0"/>
              <a:t>▶︎</a:t>
            </a:r>
          </a:p>
        </p:txBody>
      </p:sp>
      <p:sp>
        <p:nvSpPr>
          <p:cNvPr id="6" name="Text Placeholder 12">
            <a:extLst>
              <a:ext uri="{FF2B5EF4-FFF2-40B4-BE49-F238E27FC236}">
                <a16:creationId xmlns:a16="http://schemas.microsoft.com/office/drawing/2014/main" id="{8B40FF96-83EF-0141-ADD2-23CFE5FE39D2}"/>
              </a:ext>
            </a:extLst>
          </p:cNvPr>
          <p:cNvSpPr txBox="1">
            <a:spLocks/>
          </p:cNvSpPr>
          <p:nvPr/>
        </p:nvSpPr>
        <p:spPr>
          <a:xfrm>
            <a:off x="968238" y="2752408"/>
            <a:ext cx="5129350" cy="676592"/>
          </a:xfrm>
          <a:prstGeom prst="rect">
            <a:avLst/>
          </a:prstGeom>
          <a:solidFill>
            <a:schemeClr val="bg1">
              <a:lumMod val="20000"/>
              <a:lumOff val="80000"/>
            </a:schemeClr>
          </a:solidFill>
        </p:spPr>
        <p:txBody>
          <a:bodyPr wrap="square"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600" dirty="0"/>
              <a:t>Choose from the drop-down boxes whenever possible.</a:t>
            </a:r>
          </a:p>
        </p:txBody>
      </p:sp>
      <p:sp>
        <p:nvSpPr>
          <p:cNvPr id="7" name="TextBox 6">
            <a:extLst>
              <a:ext uri="{FF2B5EF4-FFF2-40B4-BE49-F238E27FC236}">
                <a16:creationId xmlns:a16="http://schemas.microsoft.com/office/drawing/2014/main" id="{F0242944-69C4-764D-8B7D-4665AD59DF1E}"/>
              </a:ext>
            </a:extLst>
          </p:cNvPr>
          <p:cNvSpPr txBox="1"/>
          <p:nvPr/>
        </p:nvSpPr>
        <p:spPr>
          <a:xfrm>
            <a:off x="365126" y="1861457"/>
            <a:ext cx="5730874" cy="640080"/>
          </a:xfrm>
          <a:prstGeom prst="rect">
            <a:avLst/>
          </a:prstGeom>
          <a:noFill/>
          <a:ln w="38100">
            <a:noFill/>
            <a:bevel/>
          </a:ln>
        </p:spPr>
        <p:txBody>
          <a:bodyPr vert="horz" wrap="square" lIns="640080" tIns="182880" rIns="457200" bIns="182880" rtlCol="0" anchor="b" anchorCtr="0">
            <a:noAutofit/>
          </a:bodyPr>
          <a:lstStyle/>
          <a:p>
            <a:pPr fontAlgn="auto">
              <a:spcAft>
                <a:spcPts val="0"/>
              </a:spcAft>
            </a:pPr>
            <a:r>
              <a:rPr lang="en-US" sz="2400" dirty="0"/>
              <a:t>What can you do differently?</a:t>
            </a:r>
          </a:p>
        </p:txBody>
      </p:sp>
      <p:sp>
        <p:nvSpPr>
          <p:cNvPr id="11" name="Text Placeholder 12">
            <a:extLst>
              <a:ext uri="{FF2B5EF4-FFF2-40B4-BE49-F238E27FC236}">
                <a16:creationId xmlns:a16="http://schemas.microsoft.com/office/drawing/2014/main" id="{0DDEB01F-81BC-E148-A2D5-9ECB7EE9BDB1}"/>
              </a:ext>
            </a:extLst>
          </p:cNvPr>
          <p:cNvSpPr txBox="1">
            <a:spLocks/>
          </p:cNvSpPr>
          <p:nvPr/>
        </p:nvSpPr>
        <p:spPr>
          <a:xfrm>
            <a:off x="968238" y="4323716"/>
            <a:ext cx="5129350" cy="1248135"/>
          </a:xfrm>
          <a:prstGeom prst="rect">
            <a:avLst/>
          </a:prstGeom>
          <a:solidFill>
            <a:schemeClr val="bg1">
              <a:lumMod val="20000"/>
              <a:lumOff val="80000"/>
            </a:schemeClr>
          </a:solidFill>
        </p:spPr>
        <p:txBody>
          <a:bodyPr wrap="square" lIns="274320"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600" b="1" dirty="0"/>
              <a:t>Note:</a:t>
            </a:r>
            <a:r>
              <a:rPr lang="en-US" sz="1600" dirty="0"/>
              <a:t> </a:t>
            </a:r>
          </a:p>
          <a:p>
            <a:pPr fontAlgn="auto">
              <a:spcAft>
                <a:spcPts val="0"/>
              </a:spcAft>
            </a:pPr>
            <a:r>
              <a:rPr lang="en-US" sz="1600" dirty="0"/>
              <a:t>If there are multiple conditions, select “Add Another” and a new drop-down will populate.</a:t>
            </a:r>
          </a:p>
        </p:txBody>
      </p:sp>
      <p:sp>
        <p:nvSpPr>
          <p:cNvPr id="12" name="Text Placeholder 6">
            <a:extLst>
              <a:ext uri="{FF2B5EF4-FFF2-40B4-BE49-F238E27FC236}">
                <a16:creationId xmlns:a16="http://schemas.microsoft.com/office/drawing/2014/main" id="{C93CAD94-2704-DC4A-B41A-1BCEE1B51FFB}"/>
              </a:ext>
            </a:extLst>
          </p:cNvPr>
          <p:cNvSpPr txBox="1">
            <a:spLocks/>
          </p:cNvSpPr>
          <p:nvPr/>
        </p:nvSpPr>
        <p:spPr>
          <a:xfrm>
            <a:off x="365126" y="3538062"/>
            <a:ext cx="498610" cy="676592"/>
          </a:xfrm>
          <a:prstGeom prst="rect">
            <a:avLst/>
          </a:prstGeom>
          <a:solidFill>
            <a:schemeClr val="accent1"/>
          </a:solidFill>
        </p:spPr>
        <p:txBody>
          <a:bodyPr lIns="91440" tIns="91440" rIns="91440" bIns="91440" anchor="ctr" anchorCtr="0">
            <a:noAutofit/>
          </a:bodyPr>
          <a:lstStyle>
            <a:lvl1pPr marL="0" indent="0" algn="ctr" defTabSz="685766" rtl="0" eaLnBrk="1" latinLnBrk="0" hangingPunct="1">
              <a:lnSpc>
                <a:spcPct val="90000"/>
              </a:lnSpc>
              <a:spcBef>
                <a:spcPts val="751"/>
              </a:spcBef>
              <a:buFont typeface="Arial"/>
              <a:buNone/>
              <a:defRPr sz="2100" b="1" i="0" kern="1200">
                <a:solidFill>
                  <a:schemeClr val="bg2"/>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bg2"/>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bg2"/>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dirty="0"/>
              <a:t>▶︎</a:t>
            </a:r>
          </a:p>
        </p:txBody>
      </p:sp>
      <p:sp>
        <p:nvSpPr>
          <p:cNvPr id="13" name="Text Placeholder 12">
            <a:extLst>
              <a:ext uri="{FF2B5EF4-FFF2-40B4-BE49-F238E27FC236}">
                <a16:creationId xmlns:a16="http://schemas.microsoft.com/office/drawing/2014/main" id="{3FDCF087-0E12-E845-850A-DD78E491E0A5}"/>
              </a:ext>
            </a:extLst>
          </p:cNvPr>
          <p:cNvSpPr txBox="1">
            <a:spLocks/>
          </p:cNvSpPr>
          <p:nvPr/>
        </p:nvSpPr>
        <p:spPr>
          <a:xfrm>
            <a:off x="968238" y="3538062"/>
            <a:ext cx="5129350" cy="676592"/>
          </a:xfrm>
          <a:prstGeom prst="rect">
            <a:avLst/>
          </a:prstGeom>
          <a:solidFill>
            <a:schemeClr val="bg1">
              <a:lumMod val="20000"/>
              <a:lumOff val="80000"/>
            </a:schemeClr>
          </a:solidFill>
        </p:spPr>
        <p:txBody>
          <a:bodyPr wrap="square"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600" dirty="0"/>
              <a:t>For </a:t>
            </a:r>
            <a:r>
              <a:rPr lang="en-US" sz="1600" b="1" dirty="0"/>
              <a:t>medical conditions</a:t>
            </a:r>
            <a:r>
              <a:rPr lang="en-US" sz="1600" dirty="0"/>
              <a:t>, select from the </a:t>
            </a:r>
            <a:r>
              <a:rPr lang="en-US" sz="1600" b="1" dirty="0"/>
              <a:t>predictive text </a:t>
            </a:r>
            <a:r>
              <a:rPr lang="en-US" sz="1600" dirty="0"/>
              <a:t>drop-down.</a:t>
            </a:r>
          </a:p>
        </p:txBody>
      </p:sp>
      <p:cxnSp>
        <p:nvCxnSpPr>
          <p:cNvPr id="15" name="Straight Arrow Connector 14">
            <a:extLst>
              <a:ext uri="{FF2B5EF4-FFF2-40B4-BE49-F238E27FC236}">
                <a16:creationId xmlns:a16="http://schemas.microsoft.com/office/drawing/2014/main" id="{FE6F8D51-3EB9-B843-896C-87312DCC2829}"/>
              </a:ext>
            </a:extLst>
          </p:cNvPr>
          <p:cNvCxnSpPr>
            <a:cxnSpLocks/>
          </p:cNvCxnSpPr>
          <p:nvPr/>
        </p:nvCxnSpPr>
        <p:spPr>
          <a:xfrm>
            <a:off x="6096000" y="3735977"/>
            <a:ext cx="2837427" cy="140383"/>
          </a:xfrm>
          <a:prstGeom prst="straightConnector1">
            <a:avLst/>
          </a:prstGeom>
          <a:ln w="34925">
            <a:solidFill>
              <a:schemeClr val="bg1">
                <a:lumMod val="40000"/>
                <a:lumOff val="6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F0444D1-A8BA-B441-9AF3-9D876EF3A8D6}"/>
              </a:ext>
            </a:extLst>
          </p:cNvPr>
          <p:cNvCxnSpPr>
            <a:cxnSpLocks/>
          </p:cNvCxnSpPr>
          <p:nvPr/>
        </p:nvCxnSpPr>
        <p:spPr>
          <a:xfrm>
            <a:off x="6094413" y="5477572"/>
            <a:ext cx="2379689" cy="851462"/>
          </a:xfrm>
          <a:prstGeom prst="straightConnector1">
            <a:avLst/>
          </a:prstGeom>
          <a:ln w="34925">
            <a:solidFill>
              <a:schemeClr val="bg1">
                <a:lumMod val="40000"/>
                <a:lumOff val="6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6483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screenshot of a cell phone&#10;&#10;Description automatically generated">
            <a:extLst>
              <a:ext uri="{FF2B5EF4-FFF2-40B4-BE49-F238E27FC236}">
                <a16:creationId xmlns:a16="http://schemas.microsoft.com/office/drawing/2014/main" id="{7227582B-A42E-1F4E-82E0-FAD0D4EC0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150" y="2141943"/>
            <a:ext cx="5253661" cy="2897759"/>
          </a:xfrm>
          <a:prstGeom prst="rect">
            <a:avLst/>
          </a:prstGeom>
          <a:effectLst>
            <a:outerShdw blurRad="50800" dist="38100" dir="2700000" algn="tl" rotWithShape="0">
              <a:prstClr val="black">
                <a:alpha val="40000"/>
              </a:prstClr>
            </a:outerShdw>
          </a:effectLst>
        </p:spPr>
      </p:pic>
      <p:sp>
        <p:nvSpPr>
          <p:cNvPr id="18" name="Title 4">
            <a:extLst>
              <a:ext uri="{FF2B5EF4-FFF2-40B4-BE49-F238E27FC236}">
                <a16:creationId xmlns:a16="http://schemas.microsoft.com/office/drawing/2014/main" id="{1F35E80B-34E2-8F40-8397-6F6303ECB67F}"/>
              </a:ext>
            </a:extLst>
          </p:cNvPr>
          <p:cNvSpPr txBox="1">
            <a:spLocks/>
          </p:cNvSpPr>
          <p:nvPr/>
        </p:nvSpPr>
        <p:spPr>
          <a:xfrm>
            <a:off x="4976949" y="0"/>
            <a:ext cx="7215051" cy="1390650"/>
          </a:xfrm>
          <a:prstGeom prst="rect">
            <a:avLst/>
          </a:prstGeom>
          <a:solidFill>
            <a:schemeClr val="accent1"/>
          </a:solidFill>
        </p:spPr>
        <p:txBody>
          <a:bodyPr vert="horz" wrap="square" lIns="914400" tIns="182880" rIns="365760" bIns="182880" rtlCol="0" anchor="ctr" anchorCtr="0">
            <a:noAutofit/>
          </a:bodyPr>
          <a:lstStyle>
            <a:lvl1pPr marL="5955" indent="0" algn="l" defTabSz="685766" rtl="0" eaLnBrk="1" latinLnBrk="0" hangingPunct="1">
              <a:lnSpc>
                <a:spcPct val="90000"/>
              </a:lnSpc>
              <a:spcBef>
                <a:spcPct val="0"/>
              </a:spcBef>
              <a:buNone/>
              <a:tabLst/>
              <a:defRPr sz="3000" b="0" i="0" kern="1200" baseline="0">
                <a:solidFill>
                  <a:schemeClr val="bg2"/>
                </a:solidFill>
                <a:latin typeface="Arial" panose="020B0604020202020204" pitchFamily="34" charset="0"/>
                <a:ea typeface="Open Sans Light" charset="0"/>
                <a:cs typeface="Arial" panose="020B0604020202020204" pitchFamily="34" charset="0"/>
              </a:defRPr>
            </a:lvl1pPr>
          </a:lstStyle>
          <a:p>
            <a:pPr algn="r" fontAlgn="auto">
              <a:lnSpc>
                <a:spcPct val="100000"/>
              </a:lnSpc>
              <a:spcBef>
                <a:spcPts val="0"/>
              </a:spcBef>
              <a:spcAft>
                <a:spcPts val="0"/>
              </a:spcAft>
            </a:pPr>
            <a:r>
              <a:rPr lang="en-US" sz="2800" dirty="0"/>
              <a:t>Medication Information is Included in the Medical Conditions Question</a:t>
            </a:r>
          </a:p>
        </p:txBody>
      </p:sp>
      <p:sp>
        <p:nvSpPr>
          <p:cNvPr id="2" name="TextBox 1">
            <a:extLst>
              <a:ext uri="{FF2B5EF4-FFF2-40B4-BE49-F238E27FC236}">
                <a16:creationId xmlns:a16="http://schemas.microsoft.com/office/drawing/2014/main" id="{E997DBF3-A6C6-0648-A8F5-F41C72E11081}"/>
              </a:ext>
            </a:extLst>
          </p:cNvPr>
          <p:cNvSpPr txBox="1"/>
          <p:nvPr/>
        </p:nvSpPr>
        <p:spPr>
          <a:xfrm>
            <a:off x="0" y="762"/>
            <a:ext cx="5891349" cy="1389888"/>
          </a:xfrm>
          <a:custGeom>
            <a:avLst/>
            <a:gdLst>
              <a:gd name="connsiteX0" fmla="*/ 0 w 7171509"/>
              <a:gd name="connsiteY0" fmla="*/ 0 h 1389888"/>
              <a:gd name="connsiteX1" fmla="*/ 7171509 w 7171509"/>
              <a:gd name="connsiteY1" fmla="*/ 0 h 1389888"/>
              <a:gd name="connsiteX2" fmla="*/ 7171509 w 7171509"/>
              <a:gd name="connsiteY2" fmla="*/ 1389888 h 1389888"/>
              <a:gd name="connsiteX3" fmla="*/ 0 w 7171509"/>
              <a:gd name="connsiteY3" fmla="*/ 1389888 h 1389888"/>
              <a:gd name="connsiteX4" fmla="*/ 0 w 7171509"/>
              <a:gd name="connsiteY4" fmla="*/ 0 h 1389888"/>
              <a:gd name="connsiteX0" fmla="*/ 0 w 7171509"/>
              <a:gd name="connsiteY0" fmla="*/ 0 h 1389888"/>
              <a:gd name="connsiteX1" fmla="*/ 7171509 w 7171509"/>
              <a:gd name="connsiteY1" fmla="*/ 0 h 1389888"/>
              <a:gd name="connsiteX2" fmla="*/ 6413864 w 7171509"/>
              <a:gd name="connsiteY2" fmla="*/ 1389888 h 1389888"/>
              <a:gd name="connsiteX3" fmla="*/ 0 w 7171509"/>
              <a:gd name="connsiteY3" fmla="*/ 1389888 h 1389888"/>
              <a:gd name="connsiteX4" fmla="*/ 0 w 7171509"/>
              <a:gd name="connsiteY4" fmla="*/ 0 h 138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1509" h="1389888">
                <a:moveTo>
                  <a:pt x="0" y="0"/>
                </a:moveTo>
                <a:lnTo>
                  <a:pt x="7171509" y="0"/>
                </a:lnTo>
                <a:lnTo>
                  <a:pt x="6413864" y="1389888"/>
                </a:lnTo>
                <a:lnTo>
                  <a:pt x="0" y="1389888"/>
                </a:lnTo>
                <a:lnTo>
                  <a:pt x="0" y="0"/>
                </a:lnTo>
                <a:close/>
              </a:path>
            </a:pathLst>
          </a:custGeom>
          <a:solidFill>
            <a:schemeClr val="tx2"/>
          </a:solidFill>
          <a:ln w="38100">
            <a:noFill/>
            <a:bevel/>
          </a:ln>
        </p:spPr>
        <p:txBody>
          <a:bodyPr vert="horz" wrap="square" lIns="457200" tIns="182880" rIns="457200" bIns="182880" rtlCol="0" anchor="ctr" anchorCtr="0">
            <a:noAutofit/>
          </a:bodyPr>
          <a:lstStyle/>
          <a:p>
            <a:pPr fontAlgn="auto">
              <a:spcAft>
                <a:spcPts val="0"/>
              </a:spcAft>
            </a:pPr>
            <a:r>
              <a:rPr lang="en-US" sz="2200" dirty="0">
                <a:solidFill>
                  <a:schemeClr val="bg2"/>
                </a:solidFill>
              </a:rPr>
              <a:t>Common Reasons Apps Do Not Qualify for Straight Through Processing:</a:t>
            </a:r>
          </a:p>
        </p:txBody>
      </p:sp>
      <p:sp>
        <p:nvSpPr>
          <p:cNvPr id="7" name="TextBox 6">
            <a:extLst>
              <a:ext uri="{FF2B5EF4-FFF2-40B4-BE49-F238E27FC236}">
                <a16:creationId xmlns:a16="http://schemas.microsoft.com/office/drawing/2014/main" id="{F0242944-69C4-764D-8B7D-4665AD59DF1E}"/>
              </a:ext>
            </a:extLst>
          </p:cNvPr>
          <p:cNvSpPr txBox="1"/>
          <p:nvPr/>
        </p:nvSpPr>
        <p:spPr>
          <a:xfrm>
            <a:off x="365126" y="1861457"/>
            <a:ext cx="5730874" cy="640080"/>
          </a:xfrm>
          <a:prstGeom prst="rect">
            <a:avLst/>
          </a:prstGeom>
          <a:noFill/>
          <a:ln w="38100">
            <a:noFill/>
            <a:bevel/>
          </a:ln>
        </p:spPr>
        <p:txBody>
          <a:bodyPr vert="horz" wrap="square" lIns="640080" tIns="182880" rIns="457200" bIns="182880" rtlCol="0" anchor="b" anchorCtr="0">
            <a:noAutofit/>
          </a:bodyPr>
          <a:lstStyle/>
          <a:p>
            <a:pPr fontAlgn="auto">
              <a:spcAft>
                <a:spcPts val="0"/>
              </a:spcAft>
            </a:pPr>
            <a:r>
              <a:rPr lang="en-US" sz="2400" dirty="0"/>
              <a:t>What can you do differently?</a:t>
            </a:r>
          </a:p>
        </p:txBody>
      </p:sp>
      <p:sp>
        <p:nvSpPr>
          <p:cNvPr id="12" name="Text Placeholder 6">
            <a:extLst>
              <a:ext uri="{FF2B5EF4-FFF2-40B4-BE49-F238E27FC236}">
                <a16:creationId xmlns:a16="http://schemas.microsoft.com/office/drawing/2014/main" id="{C93CAD94-2704-DC4A-B41A-1BCEE1B51FFB}"/>
              </a:ext>
            </a:extLst>
          </p:cNvPr>
          <p:cNvSpPr txBox="1">
            <a:spLocks/>
          </p:cNvSpPr>
          <p:nvPr/>
        </p:nvSpPr>
        <p:spPr>
          <a:xfrm>
            <a:off x="365126" y="2541832"/>
            <a:ext cx="498610" cy="676592"/>
          </a:xfrm>
          <a:prstGeom prst="rect">
            <a:avLst/>
          </a:prstGeom>
          <a:solidFill>
            <a:schemeClr val="accent1"/>
          </a:solidFill>
        </p:spPr>
        <p:txBody>
          <a:bodyPr lIns="91440" tIns="91440" rIns="91440" bIns="91440" anchor="ctr" anchorCtr="0">
            <a:noAutofit/>
          </a:bodyPr>
          <a:lstStyle>
            <a:lvl1pPr marL="0" indent="0" algn="ctr" defTabSz="685766" rtl="0" eaLnBrk="1" latinLnBrk="0" hangingPunct="1">
              <a:lnSpc>
                <a:spcPct val="90000"/>
              </a:lnSpc>
              <a:spcBef>
                <a:spcPts val="751"/>
              </a:spcBef>
              <a:buFont typeface="Arial"/>
              <a:buNone/>
              <a:defRPr sz="2100" b="1" i="0" kern="1200">
                <a:solidFill>
                  <a:schemeClr val="bg2"/>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bg2"/>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bg2"/>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dirty="0"/>
              <a:t>▶︎</a:t>
            </a:r>
          </a:p>
        </p:txBody>
      </p:sp>
      <p:sp>
        <p:nvSpPr>
          <p:cNvPr id="13" name="Text Placeholder 12">
            <a:extLst>
              <a:ext uri="{FF2B5EF4-FFF2-40B4-BE49-F238E27FC236}">
                <a16:creationId xmlns:a16="http://schemas.microsoft.com/office/drawing/2014/main" id="{3FDCF087-0E12-E845-850A-DD78E491E0A5}"/>
              </a:ext>
            </a:extLst>
          </p:cNvPr>
          <p:cNvSpPr txBox="1">
            <a:spLocks/>
          </p:cNvSpPr>
          <p:nvPr/>
        </p:nvSpPr>
        <p:spPr>
          <a:xfrm>
            <a:off x="968238" y="2541832"/>
            <a:ext cx="5129350" cy="676592"/>
          </a:xfrm>
          <a:prstGeom prst="rect">
            <a:avLst/>
          </a:prstGeom>
          <a:solidFill>
            <a:schemeClr val="bg1">
              <a:lumMod val="20000"/>
              <a:lumOff val="80000"/>
            </a:schemeClr>
          </a:solidFill>
        </p:spPr>
        <p:txBody>
          <a:bodyPr wrap="square"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600" dirty="0"/>
              <a:t>For the “</a:t>
            </a:r>
            <a:r>
              <a:rPr lang="en-US" sz="1600" b="1" dirty="0"/>
              <a:t>medical conditions” </a:t>
            </a:r>
            <a:r>
              <a:rPr lang="en-US" sz="1600" dirty="0"/>
              <a:t>question, choose a </a:t>
            </a:r>
            <a:r>
              <a:rPr lang="en-US" sz="1600" b="1" dirty="0"/>
              <a:t>condition</a:t>
            </a:r>
            <a:r>
              <a:rPr lang="en-US" sz="1600" dirty="0"/>
              <a:t>.</a:t>
            </a:r>
          </a:p>
        </p:txBody>
      </p:sp>
      <p:cxnSp>
        <p:nvCxnSpPr>
          <p:cNvPr id="15" name="Straight Arrow Connector 14">
            <a:extLst>
              <a:ext uri="{FF2B5EF4-FFF2-40B4-BE49-F238E27FC236}">
                <a16:creationId xmlns:a16="http://schemas.microsoft.com/office/drawing/2014/main" id="{FE6F8D51-3EB9-B843-896C-87312DCC2829}"/>
              </a:ext>
            </a:extLst>
          </p:cNvPr>
          <p:cNvCxnSpPr>
            <a:cxnSpLocks/>
          </p:cNvCxnSpPr>
          <p:nvPr/>
        </p:nvCxnSpPr>
        <p:spPr>
          <a:xfrm flipV="1">
            <a:off x="5277394" y="4807131"/>
            <a:ext cx="3997235" cy="393283"/>
          </a:xfrm>
          <a:prstGeom prst="straightConnector1">
            <a:avLst/>
          </a:prstGeom>
          <a:ln w="34925">
            <a:solidFill>
              <a:schemeClr val="accent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Text Placeholder 6">
            <a:extLst>
              <a:ext uri="{FF2B5EF4-FFF2-40B4-BE49-F238E27FC236}">
                <a16:creationId xmlns:a16="http://schemas.microsoft.com/office/drawing/2014/main" id="{40FE06F4-891D-064A-AB12-A5126AC44F8E}"/>
              </a:ext>
            </a:extLst>
          </p:cNvPr>
          <p:cNvSpPr txBox="1">
            <a:spLocks/>
          </p:cNvSpPr>
          <p:nvPr/>
        </p:nvSpPr>
        <p:spPr>
          <a:xfrm>
            <a:off x="361951" y="3426157"/>
            <a:ext cx="498610" cy="676592"/>
          </a:xfrm>
          <a:prstGeom prst="rect">
            <a:avLst/>
          </a:prstGeom>
          <a:solidFill>
            <a:schemeClr val="accent1"/>
          </a:solidFill>
        </p:spPr>
        <p:txBody>
          <a:bodyPr lIns="91440" tIns="91440" rIns="91440" bIns="91440" anchor="ctr" anchorCtr="0">
            <a:noAutofit/>
          </a:bodyPr>
          <a:lstStyle>
            <a:lvl1pPr marL="0" indent="0" algn="ctr" defTabSz="685766" rtl="0" eaLnBrk="1" latinLnBrk="0" hangingPunct="1">
              <a:lnSpc>
                <a:spcPct val="90000"/>
              </a:lnSpc>
              <a:spcBef>
                <a:spcPts val="751"/>
              </a:spcBef>
              <a:buFont typeface="Arial"/>
              <a:buNone/>
              <a:defRPr sz="2100" b="1" i="0" kern="1200">
                <a:solidFill>
                  <a:schemeClr val="bg2"/>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bg2"/>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bg2"/>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dirty="0"/>
              <a:t>▶︎</a:t>
            </a:r>
          </a:p>
        </p:txBody>
      </p:sp>
      <p:sp>
        <p:nvSpPr>
          <p:cNvPr id="24" name="Text Placeholder 12">
            <a:extLst>
              <a:ext uri="{FF2B5EF4-FFF2-40B4-BE49-F238E27FC236}">
                <a16:creationId xmlns:a16="http://schemas.microsoft.com/office/drawing/2014/main" id="{B26CA703-3756-E74E-9858-4A25FBDCF855}"/>
              </a:ext>
            </a:extLst>
          </p:cNvPr>
          <p:cNvSpPr txBox="1">
            <a:spLocks/>
          </p:cNvSpPr>
          <p:nvPr/>
        </p:nvSpPr>
        <p:spPr>
          <a:xfrm>
            <a:off x="965063" y="3426157"/>
            <a:ext cx="5129350" cy="676592"/>
          </a:xfrm>
          <a:prstGeom prst="rect">
            <a:avLst/>
          </a:prstGeom>
          <a:solidFill>
            <a:schemeClr val="bg1">
              <a:lumMod val="20000"/>
              <a:lumOff val="80000"/>
            </a:schemeClr>
          </a:solidFill>
        </p:spPr>
        <p:txBody>
          <a:bodyPr wrap="square"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600" dirty="0"/>
              <a:t>DO NOT include </a:t>
            </a:r>
            <a:r>
              <a:rPr lang="en-US" sz="1600" b="1" dirty="0"/>
              <a:t>medication information </a:t>
            </a:r>
            <a:r>
              <a:rPr lang="en-US" sz="1600" dirty="0"/>
              <a:t>in the text field.</a:t>
            </a:r>
          </a:p>
        </p:txBody>
      </p:sp>
      <p:grpSp>
        <p:nvGrpSpPr>
          <p:cNvPr id="37" name="Group 36">
            <a:extLst>
              <a:ext uri="{FF2B5EF4-FFF2-40B4-BE49-F238E27FC236}">
                <a16:creationId xmlns:a16="http://schemas.microsoft.com/office/drawing/2014/main" id="{C43155BE-7DAA-E74D-A4EA-C51A49BC435D}"/>
              </a:ext>
            </a:extLst>
          </p:cNvPr>
          <p:cNvGrpSpPr/>
          <p:nvPr/>
        </p:nvGrpSpPr>
        <p:grpSpPr>
          <a:xfrm>
            <a:off x="1501702" y="4473827"/>
            <a:ext cx="3901424" cy="1744092"/>
            <a:chOff x="1358537" y="5200413"/>
            <a:chExt cx="3020494" cy="1247946"/>
          </a:xfrm>
        </p:grpSpPr>
        <p:sp>
          <p:nvSpPr>
            <p:cNvPr id="36" name="Oval 35">
              <a:extLst>
                <a:ext uri="{FF2B5EF4-FFF2-40B4-BE49-F238E27FC236}">
                  <a16:creationId xmlns:a16="http://schemas.microsoft.com/office/drawing/2014/main" id="{5A351298-D14A-F440-87AC-946F75DEB6FD}"/>
                </a:ext>
              </a:extLst>
            </p:cNvPr>
            <p:cNvSpPr/>
            <p:nvPr/>
          </p:nvSpPr>
          <p:spPr>
            <a:xfrm>
              <a:off x="1358537" y="5200413"/>
              <a:ext cx="3020494" cy="124794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2">
              <a:extLst>
                <a:ext uri="{FF2B5EF4-FFF2-40B4-BE49-F238E27FC236}">
                  <a16:creationId xmlns:a16="http://schemas.microsoft.com/office/drawing/2014/main" id="{0DDEB01F-81BC-E148-A2D5-9ECB7EE9BDB1}"/>
                </a:ext>
              </a:extLst>
            </p:cNvPr>
            <p:cNvSpPr txBox="1">
              <a:spLocks/>
            </p:cNvSpPr>
            <p:nvPr/>
          </p:nvSpPr>
          <p:spPr>
            <a:xfrm>
              <a:off x="1614750" y="5335084"/>
              <a:ext cx="2508068" cy="978604"/>
            </a:xfrm>
            <a:prstGeom prst="rect">
              <a:avLst/>
            </a:prstGeom>
            <a:noFill/>
          </p:spPr>
          <p:txBody>
            <a:bodyPr wrap="square" lIns="0" tIns="0" rIns="0" bIns="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algn="ctr" fontAlgn="auto">
                <a:lnSpc>
                  <a:spcPct val="100000"/>
                </a:lnSpc>
                <a:spcAft>
                  <a:spcPts val="0"/>
                </a:spcAft>
              </a:pPr>
              <a:r>
                <a:rPr lang="en-US" sz="2000" dirty="0">
                  <a:solidFill>
                    <a:schemeClr val="bg2"/>
                  </a:solidFill>
                </a:rPr>
                <a:t>Do not include medication information here!</a:t>
              </a:r>
            </a:p>
          </p:txBody>
        </p:sp>
      </p:grpSp>
    </p:spTree>
    <p:extLst>
      <p:ext uri="{BB962C8B-B14F-4D97-AF65-F5344CB8AC3E}">
        <p14:creationId xmlns:p14="http://schemas.microsoft.com/office/powerpoint/2010/main" val="1054125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1F35E80B-34E2-8F40-8397-6F6303ECB67F}"/>
              </a:ext>
            </a:extLst>
          </p:cNvPr>
          <p:cNvSpPr txBox="1">
            <a:spLocks/>
          </p:cNvSpPr>
          <p:nvPr/>
        </p:nvSpPr>
        <p:spPr>
          <a:xfrm>
            <a:off x="4976949" y="0"/>
            <a:ext cx="7215051" cy="1390650"/>
          </a:xfrm>
          <a:prstGeom prst="rect">
            <a:avLst/>
          </a:prstGeom>
          <a:solidFill>
            <a:schemeClr val="accent1"/>
          </a:solidFill>
        </p:spPr>
        <p:txBody>
          <a:bodyPr vert="horz" wrap="square" lIns="914400" tIns="182880" rIns="365760" bIns="182880" rtlCol="0" anchor="ctr" anchorCtr="0">
            <a:noAutofit/>
          </a:bodyPr>
          <a:lstStyle>
            <a:lvl1pPr marL="5955" indent="0" algn="l" defTabSz="685766" rtl="0" eaLnBrk="1" latinLnBrk="0" hangingPunct="1">
              <a:lnSpc>
                <a:spcPct val="90000"/>
              </a:lnSpc>
              <a:spcBef>
                <a:spcPct val="0"/>
              </a:spcBef>
              <a:buNone/>
              <a:tabLst/>
              <a:defRPr sz="3000" b="0" i="0" kern="1200" baseline="0">
                <a:solidFill>
                  <a:schemeClr val="bg2"/>
                </a:solidFill>
                <a:latin typeface="Arial" panose="020B0604020202020204" pitchFamily="34" charset="0"/>
                <a:ea typeface="Open Sans Light" charset="0"/>
                <a:cs typeface="Arial" panose="020B0604020202020204" pitchFamily="34" charset="0"/>
              </a:defRPr>
            </a:lvl1pPr>
          </a:lstStyle>
          <a:p>
            <a:pPr algn="r" fontAlgn="auto">
              <a:lnSpc>
                <a:spcPct val="100000"/>
              </a:lnSpc>
              <a:spcBef>
                <a:spcPts val="0"/>
              </a:spcBef>
              <a:spcAft>
                <a:spcPts val="0"/>
              </a:spcAft>
            </a:pPr>
            <a:r>
              <a:rPr lang="en-US" sz="2800" dirty="0"/>
              <a:t>Medication Dosages are Included in the Medical Conditions Question</a:t>
            </a:r>
          </a:p>
        </p:txBody>
      </p:sp>
      <p:sp>
        <p:nvSpPr>
          <p:cNvPr id="2" name="TextBox 1">
            <a:extLst>
              <a:ext uri="{FF2B5EF4-FFF2-40B4-BE49-F238E27FC236}">
                <a16:creationId xmlns:a16="http://schemas.microsoft.com/office/drawing/2014/main" id="{E997DBF3-A6C6-0648-A8F5-F41C72E11081}"/>
              </a:ext>
            </a:extLst>
          </p:cNvPr>
          <p:cNvSpPr txBox="1"/>
          <p:nvPr/>
        </p:nvSpPr>
        <p:spPr>
          <a:xfrm>
            <a:off x="0" y="762"/>
            <a:ext cx="5891349" cy="1389888"/>
          </a:xfrm>
          <a:custGeom>
            <a:avLst/>
            <a:gdLst>
              <a:gd name="connsiteX0" fmla="*/ 0 w 7171509"/>
              <a:gd name="connsiteY0" fmla="*/ 0 h 1389888"/>
              <a:gd name="connsiteX1" fmla="*/ 7171509 w 7171509"/>
              <a:gd name="connsiteY1" fmla="*/ 0 h 1389888"/>
              <a:gd name="connsiteX2" fmla="*/ 7171509 w 7171509"/>
              <a:gd name="connsiteY2" fmla="*/ 1389888 h 1389888"/>
              <a:gd name="connsiteX3" fmla="*/ 0 w 7171509"/>
              <a:gd name="connsiteY3" fmla="*/ 1389888 h 1389888"/>
              <a:gd name="connsiteX4" fmla="*/ 0 w 7171509"/>
              <a:gd name="connsiteY4" fmla="*/ 0 h 1389888"/>
              <a:gd name="connsiteX0" fmla="*/ 0 w 7171509"/>
              <a:gd name="connsiteY0" fmla="*/ 0 h 1389888"/>
              <a:gd name="connsiteX1" fmla="*/ 7171509 w 7171509"/>
              <a:gd name="connsiteY1" fmla="*/ 0 h 1389888"/>
              <a:gd name="connsiteX2" fmla="*/ 6413864 w 7171509"/>
              <a:gd name="connsiteY2" fmla="*/ 1389888 h 1389888"/>
              <a:gd name="connsiteX3" fmla="*/ 0 w 7171509"/>
              <a:gd name="connsiteY3" fmla="*/ 1389888 h 1389888"/>
              <a:gd name="connsiteX4" fmla="*/ 0 w 7171509"/>
              <a:gd name="connsiteY4" fmla="*/ 0 h 138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1509" h="1389888">
                <a:moveTo>
                  <a:pt x="0" y="0"/>
                </a:moveTo>
                <a:lnTo>
                  <a:pt x="7171509" y="0"/>
                </a:lnTo>
                <a:lnTo>
                  <a:pt x="6413864" y="1389888"/>
                </a:lnTo>
                <a:lnTo>
                  <a:pt x="0" y="1389888"/>
                </a:lnTo>
                <a:lnTo>
                  <a:pt x="0" y="0"/>
                </a:lnTo>
                <a:close/>
              </a:path>
            </a:pathLst>
          </a:custGeom>
          <a:solidFill>
            <a:schemeClr val="tx2"/>
          </a:solidFill>
          <a:ln w="38100">
            <a:noFill/>
            <a:bevel/>
          </a:ln>
        </p:spPr>
        <p:txBody>
          <a:bodyPr vert="horz" wrap="square" lIns="457200" tIns="182880" rIns="457200" bIns="182880" rtlCol="0" anchor="ctr" anchorCtr="0">
            <a:noAutofit/>
          </a:bodyPr>
          <a:lstStyle/>
          <a:p>
            <a:pPr fontAlgn="auto">
              <a:spcAft>
                <a:spcPts val="0"/>
              </a:spcAft>
            </a:pPr>
            <a:r>
              <a:rPr lang="en-US" sz="2200" dirty="0">
                <a:solidFill>
                  <a:schemeClr val="bg2"/>
                </a:solidFill>
              </a:rPr>
              <a:t>Common Reasons Apps Do Not Qualify for Straight Through Processing:</a:t>
            </a:r>
          </a:p>
        </p:txBody>
      </p:sp>
      <p:sp>
        <p:nvSpPr>
          <p:cNvPr id="7" name="TextBox 6">
            <a:extLst>
              <a:ext uri="{FF2B5EF4-FFF2-40B4-BE49-F238E27FC236}">
                <a16:creationId xmlns:a16="http://schemas.microsoft.com/office/drawing/2014/main" id="{F0242944-69C4-764D-8B7D-4665AD59DF1E}"/>
              </a:ext>
            </a:extLst>
          </p:cNvPr>
          <p:cNvSpPr txBox="1"/>
          <p:nvPr/>
        </p:nvSpPr>
        <p:spPr>
          <a:xfrm>
            <a:off x="365126" y="1861457"/>
            <a:ext cx="5730874" cy="640080"/>
          </a:xfrm>
          <a:prstGeom prst="rect">
            <a:avLst/>
          </a:prstGeom>
          <a:noFill/>
          <a:ln w="38100">
            <a:noFill/>
            <a:bevel/>
          </a:ln>
        </p:spPr>
        <p:txBody>
          <a:bodyPr vert="horz" wrap="square" lIns="640080" tIns="182880" rIns="457200" bIns="182880" rtlCol="0" anchor="b" anchorCtr="0">
            <a:noAutofit/>
          </a:bodyPr>
          <a:lstStyle/>
          <a:p>
            <a:pPr fontAlgn="auto">
              <a:spcAft>
                <a:spcPts val="0"/>
              </a:spcAft>
            </a:pPr>
            <a:r>
              <a:rPr lang="en-US" sz="2400" dirty="0"/>
              <a:t>What can you do differently?</a:t>
            </a:r>
          </a:p>
        </p:txBody>
      </p:sp>
      <p:sp>
        <p:nvSpPr>
          <p:cNvPr id="12" name="Text Placeholder 6">
            <a:extLst>
              <a:ext uri="{FF2B5EF4-FFF2-40B4-BE49-F238E27FC236}">
                <a16:creationId xmlns:a16="http://schemas.microsoft.com/office/drawing/2014/main" id="{C93CAD94-2704-DC4A-B41A-1BCEE1B51FFB}"/>
              </a:ext>
            </a:extLst>
          </p:cNvPr>
          <p:cNvSpPr txBox="1">
            <a:spLocks/>
          </p:cNvSpPr>
          <p:nvPr/>
        </p:nvSpPr>
        <p:spPr>
          <a:xfrm>
            <a:off x="365126" y="2541831"/>
            <a:ext cx="498610" cy="884323"/>
          </a:xfrm>
          <a:prstGeom prst="rect">
            <a:avLst/>
          </a:prstGeom>
          <a:solidFill>
            <a:schemeClr val="accent1"/>
          </a:solidFill>
        </p:spPr>
        <p:txBody>
          <a:bodyPr lIns="91440" tIns="91440" rIns="91440" bIns="91440" anchor="ctr" anchorCtr="0">
            <a:noAutofit/>
          </a:bodyPr>
          <a:lstStyle>
            <a:lvl1pPr marL="0" indent="0" algn="ctr" defTabSz="685766" rtl="0" eaLnBrk="1" latinLnBrk="0" hangingPunct="1">
              <a:lnSpc>
                <a:spcPct val="90000"/>
              </a:lnSpc>
              <a:spcBef>
                <a:spcPts val="751"/>
              </a:spcBef>
              <a:buFont typeface="Arial"/>
              <a:buNone/>
              <a:defRPr sz="2100" b="1" i="0" kern="1200">
                <a:solidFill>
                  <a:schemeClr val="bg2"/>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bg2"/>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bg2"/>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dirty="0"/>
              <a:t>▶︎</a:t>
            </a:r>
          </a:p>
        </p:txBody>
      </p:sp>
      <p:sp>
        <p:nvSpPr>
          <p:cNvPr id="13" name="Text Placeholder 12">
            <a:extLst>
              <a:ext uri="{FF2B5EF4-FFF2-40B4-BE49-F238E27FC236}">
                <a16:creationId xmlns:a16="http://schemas.microsoft.com/office/drawing/2014/main" id="{3FDCF087-0E12-E845-850A-DD78E491E0A5}"/>
              </a:ext>
            </a:extLst>
          </p:cNvPr>
          <p:cNvSpPr txBox="1">
            <a:spLocks/>
          </p:cNvSpPr>
          <p:nvPr/>
        </p:nvSpPr>
        <p:spPr>
          <a:xfrm>
            <a:off x="968238" y="2541832"/>
            <a:ext cx="5129350" cy="884324"/>
          </a:xfrm>
          <a:prstGeom prst="rect">
            <a:avLst/>
          </a:prstGeom>
          <a:solidFill>
            <a:schemeClr val="bg1">
              <a:lumMod val="20000"/>
              <a:lumOff val="80000"/>
            </a:schemeClr>
          </a:solidFill>
        </p:spPr>
        <p:txBody>
          <a:bodyPr wrap="square" lIns="182880"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600" dirty="0"/>
              <a:t>Medications should be selected from the </a:t>
            </a:r>
            <a:r>
              <a:rPr lang="en-US" sz="1600" b="1" dirty="0"/>
              <a:t>predictive drop-down list </a:t>
            </a:r>
            <a:r>
              <a:rPr lang="en-US" sz="1600" dirty="0"/>
              <a:t>in the “Are you taking medications” question. </a:t>
            </a:r>
          </a:p>
        </p:txBody>
      </p:sp>
      <p:sp>
        <p:nvSpPr>
          <p:cNvPr id="23" name="Text Placeholder 6">
            <a:extLst>
              <a:ext uri="{FF2B5EF4-FFF2-40B4-BE49-F238E27FC236}">
                <a16:creationId xmlns:a16="http://schemas.microsoft.com/office/drawing/2014/main" id="{40FE06F4-891D-064A-AB12-A5126AC44F8E}"/>
              </a:ext>
            </a:extLst>
          </p:cNvPr>
          <p:cNvSpPr txBox="1">
            <a:spLocks/>
          </p:cNvSpPr>
          <p:nvPr/>
        </p:nvSpPr>
        <p:spPr>
          <a:xfrm>
            <a:off x="361951" y="3556785"/>
            <a:ext cx="498610" cy="930307"/>
          </a:xfrm>
          <a:prstGeom prst="rect">
            <a:avLst/>
          </a:prstGeom>
          <a:solidFill>
            <a:schemeClr val="accent1"/>
          </a:solidFill>
        </p:spPr>
        <p:txBody>
          <a:bodyPr lIns="91440" tIns="91440" rIns="91440" bIns="91440" anchor="ctr" anchorCtr="0">
            <a:noAutofit/>
          </a:bodyPr>
          <a:lstStyle>
            <a:lvl1pPr marL="0" indent="0" algn="ctr" defTabSz="685766" rtl="0" eaLnBrk="1" latinLnBrk="0" hangingPunct="1">
              <a:lnSpc>
                <a:spcPct val="90000"/>
              </a:lnSpc>
              <a:spcBef>
                <a:spcPts val="751"/>
              </a:spcBef>
              <a:buFont typeface="Arial"/>
              <a:buNone/>
              <a:defRPr sz="2100" b="1" i="0" kern="1200">
                <a:solidFill>
                  <a:schemeClr val="bg2"/>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bg2"/>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bg2"/>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dirty="0"/>
              <a:t>▶︎</a:t>
            </a:r>
          </a:p>
        </p:txBody>
      </p:sp>
      <p:sp>
        <p:nvSpPr>
          <p:cNvPr id="24" name="Text Placeholder 12">
            <a:extLst>
              <a:ext uri="{FF2B5EF4-FFF2-40B4-BE49-F238E27FC236}">
                <a16:creationId xmlns:a16="http://schemas.microsoft.com/office/drawing/2014/main" id="{B26CA703-3756-E74E-9858-4A25FBDCF855}"/>
              </a:ext>
            </a:extLst>
          </p:cNvPr>
          <p:cNvSpPr txBox="1">
            <a:spLocks/>
          </p:cNvSpPr>
          <p:nvPr/>
        </p:nvSpPr>
        <p:spPr>
          <a:xfrm>
            <a:off x="965063" y="3556786"/>
            <a:ext cx="5129350" cy="930307"/>
          </a:xfrm>
          <a:prstGeom prst="rect">
            <a:avLst/>
          </a:prstGeom>
          <a:solidFill>
            <a:schemeClr val="bg1">
              <a:lumMod val="20000"/>
              <a:lumOff val="80000"/>
            </a:schemeClr>
          </a:solidFill>
        </p:spPr>
        <p:txBody>
          <a:bodyPr wrap="square" lIns="182880"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600" dirty="0"/>
              <a:t>DO NOT include </a:t>
            </a:r>
            <a:r>
              <a:rPr lang="en-US" sz="1600" b="1" dirty="0"/>
              <a:t>medication dosages</a:t>
            </a:r>
            <a:r>
              <a:rPr lang="en-US" sz="1600" dirty="0"/>
              <a:t>, e.g. “10 mg” or “2 times per day”,</a:t>
            </a:r>
            <a:r>
              <a:rPr lang="en-US" sz="1600" b="1" dirty="0"/>
              <a:t> </a:t>
            </a:r>
            <a:r>
              <a:rPr lang="en-US" sz="1600" dirty="0"/>
              <a:t>in the text field.</a:t>
            </a:r>
          </a:p>
        </p:txBody>
      </p:sp>
      <p:pic>
        <p:nvPicPr>
          <p:cNvPr id="16" name="Picture 15" descr="A screenshot of a cell phone&#10;&#10;Description automatically generated">
            <a:extLst>
              <a:ext uri="{FF2B5EF4-FFF2-40B4-BE49-F238E27FC236}">
                <a16:creationId xmlns:a16="http://schemas.microsoft.com/office/drawing/2014/main" id="{B0E51685-163A-7745-B10F-069145CE0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1861" y="1871974"/>
            <a:ext cx="4741024" cy="2757568"/>
          </a:xfrm>
          <a:prstGeom prst="rect">
            <a:avLst/>
          </a:prstGeom>
          <a:effectLst>
            <a:outerShdw blurRad="50800" dist="38100" dir="2700000" algn="tl" rotWithShape="0">
              <a:prstClr val="black">
                <a:alpha val="40000"/>
              </a:prstClr>
            </a:outerShdw>
          </a:effectLst>
        </p:spPr>
      </p:pic>
      <p:cxnSp>
        <p:nvCxnSpPr>
          <p:cNvPr id="15" name="Straight Arrow Connector 14">
            <a:extLst>
              <a:ext uri="{FF2B5EF4-FFF2-40B4-BE49-F238E27FC236}">
                <a16:creationId xmlns:a16="http://schemas.microsoft.com/office/drawing/2014/main" id="{FE6F8D51-3EB9-B843-896C-87312DCC2829}"/>
              </a:ext>
            </a:extLst>
          </p:cNvPr>
          <p:cNvCxnSpPr>
            <a:cxnSpLocks/>
          </p:cNvCxnSpPr>
          <p:nvPr/>
        </p:nvCxnSpPr>
        <p:spPr>
          <a:xfrm flipV="1">
            <a:off x="8671116" y="3840480"/>
            <a:ext cx="420633" cy="1242616"/>
          </a:xfrm>
          <a:prstGeom prst="straightConnector1">
            <a:avLst/>
          </a:prstGeom>
          <a:ln w="34925">
            <a:solidFill>
              <a:schemeClr val="accent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5A351298-D14A-F440-87AC-946F75DEB6FD}"/>
              </a:ext>
            </a:extLst>
          </p:cNvPr>
          <p:cNvSpPr/>
          <p:nvPr/>
        </p:nvSpPr>
        <p:spPr>
          <a:xfrm>
            <a:off x="7249886" y="4911634"/>
            <a:ext cx="3670663" cy="1468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2">
            <a:extLst>
              <a:ext uri="{FF2B5EF4-FFF2-40B4-BE49-F238E27FC236}">
                <a16:creationId xmlns:a16="http://schemas.microsoft.com/office/drawing/2014/main" id="{0DDEB01F-81BC-E148-A2D5-9ECB7EE9BDB1}"/>
              </a:ext>
            </a:extLst>
          </p:cNvPr>
          <p:cNvSpPr txBox="1">
            <a:spLocks/>
          </p:cNvSpPr>
          <p:nvPr/>
        </p:nvSpPr>
        <p:spPr>
          <a:xfrm>
            <a:off x="7490539" y="5258514"/>
            <a:ext cx="3190368" cy="846097"/>
          </a:xfrm>
          <a:prstGeom prst="rect">
            <a:avLst/>
          </a:prstGeom>
          <a:noFill/>
        </p:spPr>
        <p:txBody>
          <a:bodyPr wrap="square" lIns="0" tIns="0" rIns="0" bIns="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algn="ctr" fontAlgn="auto">
              <a:lnSpc>
                <a:spcPct val="100000"/>
              </a:lnSpc>
              <a:spcAft>
                <a:spcPts val="0"/>
              </a:spcAft>
            </a:pPr>
            <a:r>
              <a:rPr lang="en-US" sz="2000" dirty="0">
                <a:solidFill>
                  <a:schemeClr val="bg2"/>
                </a:solidFill>
              </a:rPr>
              <a:t>Do not include medication dosages here!</a:t>
            </a:r>
          </a:p>
        </p:txBody>
      </p:sp>
      <p:sp>
        <p:nvSpPr>
          <p:cNvPr id="26" name="Text Placeholder 12">
            <a:extLst>
              <a:ext uri="{FF2B5EF4-FFF2-40B4-BE49-F238E27FC236}">
                <a16:creationId xmlns:a16="http://schemas.microsoft.com/office/drawing/2014/main" id="{14DDC4BA-7307-0942-9639-8FE48DCA996D}"/>
              </a:ext>
            </a:extLst>
          </p:cNvPr>
          <p:cNvSpPr txBox="1">
            <a:spLocks/>
          </p:cNvSpPr>
          <p:nvPr/>
        </p:nvSpPr>
        <p:spPr>
          <a:xfrm>
            <a:off x="966650" y="4629541"/>
            <a:ext cx="5129350" cy="1750981"/>
          </a:xfrm>
          <a:prstGeom prst="rect">
            <a:avLst/>
          </a:prstGeom>
          <a:solidFill>
            <a:schemeClr val="bg1">
              <a:lumMod val="20000"/>
              <a:lumOff val="80000"/>
            </a:schemeClr>
          </a:solidFill>
        </p:spPr>
        <p:txBody>
          <a:bodyPr wrap="square" lIns="182880"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600" dirty="0"/>
              <a:t>Keep in mind, the application is designed to ask the questions we need an answer to, so if dosage information is necessary, </a:t>
            </a:r>
            <a:r>
              <a:rPr lang="en-US" sz="1600" b="1" dirty="0"/>
              <a:t>the app will ask for it. </a:t>
            </a:r>
            <a:r>
              <a:rPr lang="en-US" sz="1600" dirty="0"/>
              <a:t>This is another reason we get HIPAA signed early, so we can harness the power of third party data to cut back on asking unnecessary questions.</a:t>
            </a:r>
          </a:p>
        </p:txBody>
      </p:sp>
      <p:sp>
        <p:nvSpPr>
          <p:cNvPr id="27" name="Text Placeholder 6">
            <a:extLst>
              <a:ext uri="{FF2B5EF4-FFF2-40B4-BE49-F238E27FC236}">
                <a16:creationId xmlns:a16="http://schemas.microsoft.com/office/drawing/2014/main" id="{F15DFAF5-7EEE-D248-A61D-3BE52D042ECA}"/>
              </a:ext>
            </a:extLst>
          </p:cNvPr>
          <p:cNvSpPr txBox="1">
            <a:spLocks/>
          </p:cNvSpPr>
          <p:nvPr/>
        </p:nvSpPr>
        <p:spPr>
          <a:xfrm>
            <a:off x="369842" y="4635856"/>
            <a:ext cx="498610" cy="1744666"/>
          </a:xfrm>
          <a:prstGeom prst="rect">
            <a:avLst/>
          </a:prstGeom>
          <a:solidFill>
            <a:schemeClr val="accent1"/>
          </a:solidFill>
        </p:spPr>
        <p:txBody>
          <a:bodyPr lIns="91440" tIns="91440" rIns="91440" bIns="91440" anchor="ctr" anchorCtr="0">
            <a:noAutofit/>
          </a:bodyPr>
          <a:lstStyle>
            <a:lvl1pPr marL="0" indent="0" algn="ctr" defTabSz="685766" rtl="0" eaLnBrk="1" latinLnBrk="0" hangingPunct="1">
              <a:lnSpc>
                <a:spcPct val="90000"/>
              </a:lnSpc>
              <a:spcBef>
                <a:spcPts val="751"/>
              </a:spcBef>
              <a:buFont typeface="Arial"/>
              <a:buNone/>
              <a:defRPr sz="2100" b="1" i="0" kern="1200">
                <a:solidFill>
                  <a:schemeClr val="bg2"/>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bg2"/>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bg2"/>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dirty="0"/>
              <a:t>▶︎</a:t>
            </a:r>
          </a:p>
        </p:txBody>
      </p:sp>
    </p:spTree>
    <p:extLst>
      <p:ext uri="{BB962C8B-B14F-4D97-AF65-F5344CB8AC3E}">
        <p14:creationId xmlns:p14="http://schemas.microsoft.com/office/powerpoint/2010/main" val="2483280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image008">
            <a:extLst>
              <a:ext uri="{FF2B5EF4-FFF2-40B4-BE49-F238E27FC236}">
                <a16:creationId xmlns:a16="http://schemas.microsoft.com/office/drawing/2014/main" id="{5DCFBEB9-096D-464F-A0C6-66BB50022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090" y="4010415"/>
            <a:ext cx="5573195" cy="227281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4">
            <a:extLst>
              <a:ext uri="{FF2B5EF4-FFF2-40B4-BE49-F238E27FC236}">
                <a16:creationId xmlns:a16="http://schemas.microsoft.com/office/drawing/2014/main" id="{1F35E80B-34E2-8F40-8397-6F6303ECB67F}"/>
              </a:ext>
            </a:extLst>
          </p:cNvPr>
          <p:cNvSpPr txBox="1">
            <a:spLocks/>
          </p:cNvSpPr>
          <p:nvPr/>
        </p:nvSpPr>
        <p:spPr>
          <a:xfrm>
            <a:off x="4976949" y="0"/>
            <a:ext cx="7215051" cy="1390650"/>
          </a:xfrm>
          <a:prstGeom prst="rect">
            <a:avLst/>
          </a:prstGeom>
          <a:solidFill>
            <a:schemeClr val="accent1"/>
          </a:solidFill>
        </p:spPr>
        <p:txBody>
          <a:bodyPr vert="horz" wrap="square" lIns="914400" tIns="182880" rIns="365760" bIns="182880" rtlCol="0" anchor="ctr" anchorCtr="0">
            <a:noAutofit/>
          </a:bodyPr>
          <a:lstStyle>
            <a:lvl1pPr marL="5955" indent="0" algn="l" defTabSz="685766" rtl="0" eaLnBrk="1" latinLnBrk="0" hangingPunct="1">
              <a:lnSpc>
                <a:spcPct val="90000"/>
              </a:lnSpc>
              <a:spcBef>
                <a:spcPct val="0"/>
              </a:spcBef>
              <a:buNone/>
              <a:tabLst/>
              <a:defRPr sz="3000" b="0" i="0" kern="1200" baseline="0">
                <a:solidFill>
                  <a:schemeClr val="bg2"/>
                </a:solidFill>
                <a:latin typeface="Arial" panose="020B0604020202020204" pitchFamily="34" charset="0"/>
                <a:ea typeface="Open Sans Light" charset="0"/>
                <a:cs typeface="Arial" panose="020B0604020202020204" pitchFamily="34" charset="0"/>
              </a:defRPr>
            </a:lvl1pPr>
          </a:lstStyle>
          <a:p>
            <a:pPr algn="r" fontAlgn="auto">
              <a:lnSpc>
                <a:spcPct val="100000"/>
              </a:lnSpc>
              <a:spcBef>
                <a:spcPts val="0"/>
              </a:spcBef>
              <a:spcAft>
                <a:spcPts val="0"/>
              </a:spcAft>
            </a:pPr>
            <a:r>
              <a:rPr lang="en-US" sz="2800" dirty="0"/>
              <a:t>Primary Care Physician </a:t>
            </a:r>
            <a:br>
              <a:rPr lang="en-US" sz="2800" dirty="0"/>
            </a:br>
            <a:r>
              <a:rPr lang="en-US" sz="2800" dirty="0"/>
              <a:t>Last Visit Details are Missing</a:t>
            </a:r>
          </a:p>
        </p:txBody>
      </p:sp>
      <p:sp>
        <p:nvSpPr>
          <p:cNvPr id="2" name="TextBox 1">
            <a:extLst>
              <a:ext uri="{FF2B5EF4-FFF2-40B4-BE49-F238E27FC236}">
                <a16:creationId xmlns:a16="http://schemas.microsoft.com/office/drawing/2014/main" id="{E997DBF3-A6C6-0648-A8F5-F41C72E11081}"/>
              </a:ext>
            </a:extLst>
          </p:cNvPr>
          <p:cNvSpPr txBox="1"/>
          <p:nvPr/>
        </p:nvSpPr>
        <p:spPr>
          <a:xfrm>
            <a:off x="0" y="762"/>
            <a:ext cx="5891349" cy="1389888"/>
          </a:xfrm>
          <a:custGeom>
            <a:avLst/>
            <a:gdLst>
              <a:gd name="connsiteX0" fmla="*/ 0 w 7171509"/>
              <a:gd name="connsiteY0" fmla="*/ 0 h 1389888"/>
              <a:gd name="connsiteX1" fmla="*/ 7171509 w 7171509"/>
              <a:gd name="connsiteY1" fmla="*/ 0 h 1389888"/>
              <a:gd name="connsiteX2" fmla="*/ 7171509 w 7171509"/>
              <a:gd name="connsiteY2" fmla="*/ 1389888 h 1389888"/>
              <a:gd name="connsiteX3" fmla="*/ 0 w 7171509"/>
              <a:gd name="connsiteY3" fmla="*/ 1389888 h 1389888"/>
              <a:gd name="connsiteX4" fmla="*/ 0 w 7171509"/>
              <a:gd name="connsiteY4" fmla="*/ 0 h 1389888"/>
              <a:gd name="connsiteX0" fmla="*/ 0 w 7171509"/>
              <a:gd name="connsiteY0" fmla="*/ 0 h 1389888"/>
              <a:gd name="connsiteX1" fmla="*/ 7171509 w 7171509"/>
              <a:gd name="connsiteY1" fmla="*/ 0 h 1389888"/>
              <a:gd name="connsiteX2" fmla="*/ 6413864 w 7171509"/>
              <a:gd name="connsiteY2" fmla="*/ 1389888 h 1389888"/>
              <a:gd name="connsiteX3" fmla="*/ 0 w 7171509"/>
              <a:gd name="connsiteY3" fmla="*/ 1389888 h 1389888"/>
              <a:gd name="connsiteX4" fmla="*/ 0 w 7171509"/>
              <a:gd name="connsiteY4" fmla="*/ 0 h 138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1509" h="1389888">
                <a:moveTo>
                  <a:pt x="0" y="0"/>
                </a:moveTo>
                <a:lnTo>
                  <a:pt x="7171509" y="0"/>
                </a:lnTo>
                <a:lnTo>
                  <a:pt x="6413864" y="1389888"/>
                </a:lnTo>
                <a:lnTo>
                  <a:pt x="0" y="1389888"/>
                </a:lnTo>
                <a:lnTo>
                  <a:pt x="0" y="0"/>
                </a:lnTo>
                <a:close/>
              </a:path>
            </a:pathLst>
          </a:custGeom>
          <a:solidFill>
            <a:schemeClr val="tx2"/>
          </a:solidFill>
          <a:ln w="38100">
            <a:noFill/>
            <a:bevel/>
          </a:ln>
        </p:spPr>
        <p:txBody>
          <a:bodyPr vert="horz" wrap="square" lIns="457200" tIns="182880" rIns="457200" bIns="182880" rtlCol="0" anchor="ctr" anchorCtr="0">
            <a:noAutofit/>
          </a:bodyPr>
          <a:lstStyle/>
          <a:p>
            <a:pPr fontAlgn="auto">
              <a:spcAft>
                <a:spcPts val="0"/>
              </a:spcAft>
            </a:pPr>
            <a:r>
              <a:rPr lang="en-US" sz="2200" dirty="0">
                <a:solidFill>
                  <a:schemeClr val="bg2"/>
                </a:solidFill>
              </a:rPr>
              <a:t>Common Reasons Apps Do Not Qualify for Straight Through Processing:</a:t>
            </a:r>
          </a:p>
        </p:txBody>
      </p:sp>
      <p:sp>
        <p:nvSpPr>
          <p:cNvPr id="4" name="TextBox 3">
            <a:extLst>
              <a:ext uri="{FF2B5EF4-FFF2-40B4-BE49-F238E27FC236}">
                <a16:creationId xmlns:a16="http://schemas.microsoft.com/office/drawing/2014/main" id="{68617546-8925-1249-9591-BFF94FA2604A}"/>
              </a:ext>
            </a:extLst>
          </p:cNvPr>
          <p:cNvSpPr txBox="1"/>
          <p:nvPr/>
        </p:nvSpPr>
        <p:spPr>
          <a:xfrm>
            <a:off x="365126" y="1861457"/>
            <a:ext cx="5730874" cy="640080"/>
          </a:xfrm>
          <a:prstGeom prst="rect">
            <a:avLst/>
          </a:prstGeom>
          <a:noFill/>
          <a:ln w="38100">
            <a:noFill/>
            <a:bevel/>
          </a:ln>
        </p:spPr>
        <p:txBody>
          <a:bodyPr vert="horz" wrap="square" lIns="640080" tIns="182880" rIns="457200" bIns="182880" rtlCol="0" anchor="b" anchorCtr="0">
            <a:noAutofit/>
          </a:bodyPr>
          <a:lstStyle/>
          <a:p>
            <a:pPr fontAlgn="auto">
              <a:spcAft>
                <a:spcPts val="0"/>
              </a:spcAft>
            </a:pPr>
            <a:r>
              <a:rPr lang="en-US" sz="2400" dirty="0"/>
              <a:t>What can you do differently?</a:t>
            </a:r>
          </a:p>
        </p:txBody>
      </p:sp>
      <p:sp>
        <p:nvSpPr>
          <p:cNvPr id="5" name="Text Placeholder 6">
            <a:extLst>
              <a:ext uri="{FF2B5EF4-FFF2-40B4-BE49-F238E27FC236}">
                <a16:creationId xmlns:a16="http://schemas.microsoft.com/office/drawing/2014/main" id="{1E8FBB0A-5E20-B24A-BC8A-90B740270865}"/>
              </a:ext>
            </a:extLst>
          </p:cNvPr>
          <p:cNvSpPr txBox="1">
            <a:spLocks/>
          </p:cNvSpPr>
          <p:nvPr/>
        </p:nvSpPr>
        <p:spPr>
          <a:xfrm>
            <a:off x="365126" y="2541832"/>
            <a:ext cx="498610" cy="663450"/>
          </a:xfrm>
          <a:prstGeom prst="rect">
            <a:avLst/>
          </a:prstGeom>
          <a:solidFill>
            <a:schemeClr val="accent1"/>
          </a:solidFill>
        </p:spPr>
        <p:txBody>
          <a:bodyPr lIns="91440" tIns="91440" rIns="91440" bIns="91440" anchor="ctr" anchorCtr="0">
            <a:noAutofit/>
          </a:bodyPr>
          <a:lstStyle>
            <a:lvl1pPr marL="0" indent="0" algn="ctr" defTabSz="685766" rtl="0" eaLnBrk="1" latinLnBrk="0" hangingPunct="1">
              <a:lnSpc>
                <a:spcPct val="90000"/>
              </a:lnSpc>
              <a:spcBef>
                <a:spcPts val="751"/>
              </a:spcBef>
              <a:buFont typeface="Arial"/>
              <a:buNone/>
              <a:defRPr sz="2100" b="1" i="0" kern="1200">
                <a:solidFill>
                  <a:schemeClr val="bg2"/>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bg2"/>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bg2"/>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dirty="0"/>
              <a:t>▶︎</a:t>
            </a:r>
          </a:p>
        </p:txBody>
      </p:sp>
      <p:sp>
        <p:nvSpPr>
          <p:cNvPr id="6" name="Text Placeholder 12">
            <a:extLst>
              <a:ext uri="{FF2B5EF4-FFF2-40B4-BE49-F238E27FC236}">
                <a16:creationId xmlns:a16="http://schemas.microsoft.com/office/drawing/2014/main" id="{86FCD541-6617-904A-9BEF-AE6914EB3D51}"/>
              </a:ext>
            </a:extLst>
          </p:cNvPr>
          <p:cNvSpPr txBox="1">
            <a:spLocks/>
          </p:cNvSpPr>
          <p:nvPr/>
        </p:nvSpPr>
        <p:spPr>
          <a:xfrm>
            <a:off x="968238" y="2541832"/>
            <a:ext cx="5129350" cy="663449"/>
          </a:xfrm>
          <a:prstGeom prst="rect">
            <a:avLst/>
          </a:prstGeom>
          <a:solidFill>
            <a:schemeClr val="bg1">
              <a:lumMod val="20000"/>
              <a:lumOff val="80000"/>
            </a:schemeClr>
          </a:solidFill>
        </p:spPr>
        <p:txBody>
          <a:bodyPr wrap="square" lIns="182880"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600" dirty="0"/>
              <a:t>Children 0-6 must be seen once every 12 months.</a:t>
            </a:r>
          </a:p>
        </p:txBody>
      </p:sp>
      <p:sp>
        <p:nvSpPr>
          <p:cNvPr id="7" name="Text Placeholder 6">
            <a:extLst>
              <a:ext uri="{FF2B5EF4-FFF2-40B4-BE49-F238E27FC236}">
                <a16:creationId xmlns:a16="http://schemas.microsoft.com/office/drawing/2014/main" id="{163B223D-788B-CE4A-88F2-B7301B5C1990}"/>
              </a:ext>
            </a:extLst>
          </p:cNvPr>
          <p:cNvSpPr txBox="1">
            <a:spLocks/>
          </p:cNvSpPr>
          <p:nvPr/>
        </p:nvSpPr>
        <p:spPr>
          <a:xfrm>
            <a:off x="365126" y="3365333"/>
            <a:ext cx="498610" cy="663450"/>
          </a:xfrm>
          <a:prstGeom prst="rect">
            <a:avLst/>
          </a:prstGeom>
          <a:solidFill>
            <a:schemeClr val="accent1"/>
          </a:solidFill>
        </p:spPr>
        <p:txBody>
          <a:bodyPr lIns="91440" tIns="91440" rIns="91440" bIns="91440" anchor="ctr" anchorCtr="0">
            <a:noAutofit/>
          </a:bodyPr>
          <a:lstStyle>
            <a:lvl1pPr marL="0" indent="0" algn="ctr" defTabSz="685766" rtl="0" eaLnBrk="1" latinLnBrk="0" hangingPunct="1">
              <a:lnSpc>
                <a:spcPct val="90000"/>
              </a:lnSpc>
              <a:spcBef>
                <a:spcPts val="751"/>
              </a:spcBef>
              <a:buFont typeface="Arial"/>
              <a:buNone/>
              <a:defRPr sz="2100" b="1" i="0" kern="1200">
                <a:solidFill>
                  <a:schemeClr val="bg2"/>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bg2"/>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bg2"/>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dirty="0"/>
              <a:t>▶︎</a:t>
            </a:r>
          </a:p>
        </p:txBody>
      </p:sp>
      <p:sp>
        <p:nvSpPr>
          <p:cNvPr id="8" name="Text Placeholder 12">
            <a:extLst>
              <a:ext uri="{FF2B5EF4-FFF2-40B4-BE49-F238E27FC236}">
                <a16:creationId xmlns:a16="http://schemas.microsoft.com/office/drawing/2014/main" id="{307D45EC-6DFD-1547-88BC-0B8ECA49AC82}"/>
              </a:ext>
            </a:extLst>
          </p:cNvPr>
          <p:cNvSpPr txBox="1">
            <a:spLocks/>
          </p:cNvSpPr>
          <p:nvPr/>
        </p:nvSpPr>
        <p:spPr>
          <a:xfrm>
            <a:off x="968238" y="3365333"/>
            <a:ext cx="5129350" cy="663449"/>
          </a:xfrm>
          <a:prstGeom prst="rect">
            <a:avLst/>
          </a:prstGeom>
          <a:solidFill>
            <a:schemeClr val="bg1">
              <a:lumMod val="20000"/>
              <a:lumOff val="80000"/>
            </a:schemeClr>
          </a:solidFill>
        </p:spPr>
        <p:txBody>
          <a:bodyPr wrap="square" lIns="182880"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600" dirty="0"/>
              <a:t>Children 7-15 and Adults 60+ must be seen once every 24 months.</a:t>
            </a:r>
          </a:p>
        </p:txBody>
      </p:sp>
      <p:sp>
        <p:nvSpPr>
          <p:cNvPr id="9" name="Text Placeholder 6">
            <a:extLst>
              <a:ext uri="{FF2B5EF4-FFF2-40B4-BE49-F238E27FC236}">
                <a16:creationId xmlns:a16="http://schemas.microsoft.com/office/drawing/2014/main" id="{9B639D27-415D-624F-BBCF-3219A65A0739}"/>
              </a:ext>
            </a:extLst>
          </p:cNvPr>
          <p:cNvSpPr txBox="1">
            <a:spLocks/>
          </p:cNvSpPr>
          <p:nvPr/>
        </p:nvSpPr>
        <p:spPr>
          <a:xfrm>
            <a:off x="365126" y="4197001"/>
            <a:ext cx="498610" cy="1132643"/>
          </a:xfrm>
          <a:prstGeom prst="rect">
            <a:avLst/>
          </a:prstGeom>
          <a:solidFill>
            <a:schemeClr val="accent1"/>
          </a:solidFill>
        </p:spPr>
        <p:txBody>
          <a:bodyPr lIns="91440" tIns="91440" rIns="91440" bIns="91440" anchor="ctr" anchorCtr="0">
            <a:noAutofit/>
          </a:bodyPr>
          <a:lstStyle>
            <a:lvl1pPr marL="0" indent="0" algn="ctr" defTabSz="685766" rtl="0" eaLnBrk="1" latinLnBrk="0" hangingPunct="1">
              <a:lnSpc>
                <a:spcPct val="90000"/>
              </a:lnSpc>
              <a:spcBef>
                <a:spcPts val="751"/>
              </a:spcBef>
              <a:buFont typeface="Arial"/>
              <a:buNone/>
              <a:defRPr sz="2100" b="1" i="0" kern="1200">
                <a:solidFill>
                  <a:schemeClr val="bg2"/>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bg2"/>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bg2"/>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dirty="0"/>
              <a:t>▶︎</a:t>
            </a:r>
          </a:p>
        </p:txBody>
      </p:sp>
      <p:sp>
        <p:nvSpPr>
          <p:cNvPr id="10" name="Text Placeholder 12">
            <a:extLst>
              <a:ext uri="{FF2B5EF4-FFF2-40B4-BE49-F238E27FC236}">
                <a16:creationId xmlns:a16="http://schemas.microsoft.com/office/drawing/2014/main" id="{DCC59B34-281E-B74F-B499-18BBDE2F9A78}"/>
              </a:ext>
            </a:extLst>
          </p:cNvPr>
          <p:cNvSpPr txBox="1">
            <a:spLocks/>
          </p:cNvSpPr>
          <p:nvPr/>
        </p:nvSpPr>
        <p:spPr>
          <a:xfrm>
            <a:off x="968238" y="4197002"/>
            <a:ext cx="5129350" cy="1132644"/>
          </a:xfrm>
          <a:prstGeom prst="rect">
            <a:avLst/>
          </a:prstGeom>
          <a:solidFill>
            <a:schemeClr val="bg1">
              <a:lumMod val="20000"/>
              <a:lumOff val="80000"/>
            </a:schemeClr>
          </a:solidFill>
        </p:spPr>
        <p:txBody>
          <a:bodyPr wrap="square" lIns="182880"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600" dirty="0"/>
              <a:t>If the primary care physician is not listed for juveniles under age 16 or if they don’t meet the guidelines outlined within the </a:t>
            </a:r>
            <a:r>
              <a:rPr lang="en-US" sz="1600" b="1" dirty="0"/>
              <a:t>help text</a:t>
            </a:r>
            <a:r>
              <a:rPr lang="en-US" sz="1600" dirty="0"/>
              <a:t>, the case will not qualify for Straight Through Processing.</a:t>
            </a:r>
          </a:p>
        </p:txBody>
      </p:sp>
      <p:sp>
        <p:nvSpPr>
          <p:cNvPr id="11" name="Text Placeholder 12">
            <a:extLst>
              <a:ext uri="{FF2B5EF4-FFF2-40B4-BE49-F238E27FC236}">
                <a16:creationId xmlns:a16="http://schemas.microsoft.com/office/drawing/2014/main" id="{F38A8D8A-A626-6245-B0CC-ECB7019DF114}"/>
              </a:ext>
            </a:extLst>
          </p:cNvPr>
          <p:cNvSpPr txBox="1">
            <a:spLocks/>
          </p:cNvSpPr>
          <p:nvPr/>
        </p:nvSpPr>
        <p:spPr>
          <a:xfrm>
            <a:off x="968238" y="5497866"/>
            <a:ext cx="5129350" cy="811494"/>
          </a:xfrm>
          <a:prstGeom prst="rect">
            <a:avLst/>
          </a:prstGeom>
          <a:solidFill>
            <a:schemeClr val="bg1">
              <a:lumMod val="20000"/>
              <a:lumOff val="80000"/>
            </a:schemeClr>
          </a:solidFill>
          <a:effectLst/>
        </p:spPr>
        <p:txBody>
          <a:bodyPr wrap="square" lIns="182880"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600" dirty="0"/>
              <a:t>Make sure you watch for the </a:t>
            </a:r>
            <a:r>
              <a:rPr lang="en-US" sz="1600" b="1" dirty="0"/>
              <a:t>help text </a:t>
            </a:r>
            <a:r>
              <a:rPr lang="en-US" sz="1600" dirty="0"/>
              <a:t>when answering the questions. </a:t>
            </a:r>
          </a:p>
        </p:txBody>
      </p:sp>
      <p:cxnSp>
        <p:nvCxnSpPr>
          <p:cNvPr id="22" name="Straight Connector 21">
            <a:extLst>
              <a:ext uri="{FF2B5EF4-FFF2-40B4-BE49-F238E27FC236}">
                <a16:creationId xmlns:a16="http://schemas.microsoft.com/office/drawing/2014/main" id="{FEBBEAC3-73D2-8643-BEFE-07FCB6046271}"/>
              </a:ext>
            </a:extLst>
          </p:cNvPr>
          <p:cNvCxnSpPr>
            <a:cxnSpLocks/>
            <a:stCxn id="11" idx="3"/>
          </p:cNvCxnSpPr>
          <p:nvPr/>
        </p:nvCxnSpPr>
        <p:spPr>
          <a:xfrm flipV="1">
            <a:off x="6097588" y="5603966"/>
            <a:ext cx="433841" cy="299647"/>
          </a:xfrm>
          <a:prstGeom prst="line">
            <a:avLst/>
          </a:prstGeom>
          <a:ln w="38100">
            <a:solidFill>
              <a:schemeClr val="bg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43EBCF-3C36-394F-902C-01ED4F9EDED2}"/>
              </a:ext>
            </a:extLst>
          </p:cNvPr>
          <p:cNvSpPr/>
          <p:nvPr/>
        </p:nvSpPr>
        <p:spPr>
          <a:xfrm>
            <a:off x="6205285" y="4816546"/>
            <a:ext cx="5590476" cy="1038095"/>
          </a:xfrm>
          <a:prstGeom prst="ellipse">
            <a:avLst/>
          </a:prstGeom>
          <a:noFill/>
          <a:ln w="25400">
            <a:solidFill>
              <a:schemeClr val="bg1">
                <a:lumMod val="60000"/>
                <a:lumOff val="40000"/>
              </a:schemeClr>
            </a:solidFill>
          </a:ln>
          <a:effectLst>
            <a:outerShdw blurRad="50800" dist="25400" dir="3060000" algn="tl" rotWithShape="0">
              <a:prstClr val="black">
                <a:alpha val="7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7C350249-7824-D441-AFC6-D6426C633D31}"/>
              </a:ext>
            </a:extLst>
          </p:cNvPr>
          <p:cNvGrpSpPr>
            <a:grpSpLocks noChangeAspect="1"/>
          </p:cNvGrpSpPr>
          <p:nvPr/>
        </p:nvGrpSpPr>
        <p:grpSpPr>
          <a:xfrm>
            <a:off x="7981411" y="1822268"/>
            <a:ext cx="2014553" cy="2011680"/>
            <a:chOff x="7973544" y="1861456"/>
            <a:chExt cx="2424489" cy="2424489"/>
          </a:xfrm>
        </p:grpSpPr>
        <p:sp>
          <p:nvSpPr>
            <p:cNvPr id="25" name="Oval 24">
              <a:extLst>
                <a:ext uri="{FF2B5EF4-FFF2-40B4-BE49-F238E27FC236}">
                  <a16:creationId xmlns:a16="http://schemas.microsoft.com/office/drawing/2014/main" id="{53593805-A887-7249-BFCE-1FD106C9CCA8}"/>
                </a:ext>
              </a:extLst>
            </p:cNvPr>
            <p:cNvSpPr/>
            <p:nvPr/>
          </p:nvSpPr>
          <p:spPr>
            <a:xfrm>
              <a:off x="7973544" y="1861456"/>
              <a:ext cx="2424489" cy="24244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drawing&#10;&#10;Description automatically generated">
              <a:extLst>
                <a:ext uri="{FF2B5EF4-FFF2-40B4-BE49-F238E27FC236}">
                  <a16:creationId xmlns:a16="http://schemas.microsoft.com/office/drawing/2014/main" id="{9C435E9F-9985-DB4A-ACB9-A14E1959A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6019" y="2319656"/>
              <a:ext cx="1439539" cy="1508088"/>
            </a:xfrm>
            <a:prstGeom prst="rect">
              <a:avLst/>
            </a:prstGeom>
          </p:spPr>
        </p:pic>
      </p:grpSp>
    </p:spTree>
    <p:extLst>
      <p:ext uri="{BB962C8B-B14F-4D97-AF65-F5344CB8AC3E}">
        <p14:creationId xmlns:p14="http://schemas.microsoft.com/office/powerpoint/2010/main" val="3874563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1F35E80B-34E2-8F40-8397-6F6303ECB67F}"/>
              </a:ext>
            </a:extLst>
          </p:cNvPr>
          <p:cNvSpPr txBox="1">
            <a:spLocks/>
          </p:cNvSpPr>
          <p:nvPr/>
        </p:nvSpPr>
        <p:spPr>
          <a:xfrm>
            <a:off x="4976949" y="0"/>
            <a:ext cx="7215051" cy="1390650"/>
          </a:xfrm>
          <a:prstGeom prst="rect">
            <a:avLst/>
          </a:prstGeom>
          <a:solidFill>
            <a:schemeClr val="accent1"/>
          </a:solidFill>
        </p:spPr>
        <p:txBody>
          <a:bodyPr vert="horz" wrap="square" lIns="914400" tIns="182880" rIns="365760" bIns="182880" rtlCol="0" anchor="ctr" anchorCtr="0">
            <a:noAutofit/>
          </a:bodyPr>
          <a:lstStyle>
            <a:lvl1pPr marL="5955" indent="0" algn="l" defTabSz="685766" rtl="0" eaLnBrk="1" latinLnBrk="0" hangingPunct="1">
              <a:lnSpc>
                <a:spcPct val="90000"/>
              </a:lnSpc>
              <a:spcBef>
                <a:spcPct val="0"/>
              </a:spcBef>
              <a:buNone/>
              <a:tabLst/>
              <a:defRPr sz="3000" b="0" i="0" kern="1200" baseline="0">
                <a:solidFill>
                  <a:schemeClr val="bg2"/>
                </a:solidFill>
                <a:latin typeface="Arial" panose="020B0604020202020204" pitchFamily="34" charset="0"/>
                <a:ea typeface="Open Sans Light" charset="0"/>
                <a:cs typeface="Arial" panose="020B0604020202020204" pitchFamily="34" charset="0"/>
              </a:defRPr>
            </a:lvl1pPr>
          </a:lstStyle>
          <a:p>
            <a:pPr algn="r" fontAlgn="auto">
              <a:lnSpc>
                <a:spcPct val="100000"/>
              </a:lnSpc>
              <a:spcBef>
                <a:spcPts val="0"/>
              </a:spcBef>
              <a:spcAft>
                <a:spcPts val="0"/>
              </a:spcAft>
            </a:pPr>
            <a:r>
              <a:rPr lang="en-US" sz="2800" dirty="0"/>
              <a:t>Reason for Last Consultation </a:t>
            </a:r>
            <a:br>
              <a:rPr lang="en-US" sz="2800" dirty="0"/>
            </a:br>
            <a:r>
              <a:rPr lang="en-US" sz="2800" dirty="0"/>
              <a:t>is Missing</a:t>
            </a:r>
          </a:p>
        </p:txBody>
      </p:sp>
      <p:sp>
        <p:nvSpPr>
          <p:cNvPr id="2" name="TextBox 1">
            <a:extLst>
              <a:ext uri="{FF2B5EF4-FFF2-40B4-BE49-F238E27FC236}">
                <a16:creationId xmlns:a16="http://schemas.microsoft.com/office/drawing/2014/main" id="{E997DBF3-A6C6-0648-A8F5-F41C72E11081}"/>
              </a:ext>
            </a:extLst>
          </p:cNvPr>
          <p:cNvSpPr txBox="1"/>
          <p:nvPr/>
        </p:nvSpPr>
        <p:spPr>
          <a:xfrm>
            <a:off x="0" y="762"/>
            <a:ext cx="5891349" cy="1389888"/>
          </a:xfrm>
          <a:custGeom>
            <a:avLst/>
            <a:gdLst>
              <a:gd name="connsiteX0" fmla="*/ 0 w 7171509"/>
              <a:gd name="connsiteY0" fmla="*/ 0 h 1389888"/>
              <a:gd name="connsiteX1" fmla="*/ 7171509 w 7171509"/>
              <a:gd name="connsiteY1" fmla="*/ 0 h 1389888"/>
              <a:gd name="connsiteX2" fmla="*/ 7171509 w 7171509"/>
              <a:gd name="connsiteY2" fmla="*/ 1389888 h 1389888"/>
              <a:gd name="connsiteX3" fmla="*/ 0 w 7171509"/>
              <a:gd name="connsiteY3" fmla="*/ 1389888 h 1389888"/>
              <a:gd name="connsiteX4" fmla="*/ 0 w 7171509"/>
              <a:gd name="connsiteY4" fmla="*/ 0 h 1389888"/>
              <a:gd name="connsiteX0" fmla="*/ 0 w 7171509"/>
              <a:gd name="connsiteY0" fmla="*/ 0 h 1389888"/>
              <a:gd name="connsiteX1" fmla="*/ 7171509 w 7171509"/>
              <a:gd name="connsiteY1" fmla="*/ 0 h 1389888"/>
              <a:gd name="connsiteX2" fmla="*/ 6413864 w 7171509"/>
              <a:gd name="connsiteY2" fmla="*/ 1389888 h 1389888"/>
              <a:gd name="connsiteX3" fmla="*/ 0 w 7171509"/>
              <a:gd name="connsiteY3" fmla="*/ 1389888 h 1389888"/>
              <a:gd name="connsiteX4" fmla="*/ 0 w 7171509"/>
              <a:gd name="connsiteY4" fmla="*/ 0 h 1389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1509" h="1389888">
                <a:moveTo>
                  <a:pt x="0" y="0"/>
                </a:moveTo>
                <a:lnTo>
                  <a:pt x="7171509" y="0"/>
                </a:lnTo>
                <a:lnTo>
                  <a:pt x="6413864" y="1389888"/>
                </a:lnTo>
                <a:lnTo>
                  <a:pt x="0" y="1389888"/>
                </a:lnTo>
                <a:lnTo>
                  <a:pt x="0" y="0"/>
                </a:lnTo>
                <a:close/>
              </a:path>
            </a:pathLst>
          </a:custGeom>
          <a:solidFill>
            <a:schemeClr val="tx2"/>
          </a:solidFill>
          <a:ln w="38100">
            <a:noFill/>
            <a:bevel/>
          </a:ln>
        </p:spPr>
        <p:txBody>
          <a:bodyPr vert="horz" wrap="square" lIns="457200" tIns="182880" rIns="457200" bIns="182880" rtlCol="0" anchor="ctr" anchorCtr="0">
            <a:noAutofit/>
          </a:bodyPr>
          <a:lstStyle/>
          <a:p>
            <a:pPr fontAlgn="auto">
              <a:spcAft>
                <a:spcPts val="0"/>
              </a:spcAft>
            </a:pPr>
            <a:r>
              <a:rPr lang="en-US" sz="2200" dirty="0">
                <a:solidFill>
                  <a:schemeClr val="bg2"/>
                </a:solidFill>
              </a:rPr>
              <a:t>Common Reasons Apps Do Not Qualify for Straight Through Processing:</a:t>
            </a:r>
          </a:p>
        </p:txBody>
      </p:sp>
      <p:pic>
        <p:nvPicPr>
          <p:cNvPr id="4" name="Picture 3" descr="A screenshot of a computer&#10;&#10;Description automatically generated">
            <a:extLst>
              <a:ext uri="{FF2B5EF4-FFF2-40B4-BE49-F238E27FC236}">
                <a16:creationId xmlns:a16="http://schemas.microsoft.com/office/drawing/2014/main" id="{E2D6E94C-E9B8-D64D-8CCF-2FD8484066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354" y="1669778"/>
            <a:ext cx="3125972" cy="4299948"/>
          </a:xfrm>
          <a:prstGeom prst="rect">
            <a:avLst/>
          </a:prstGeom>
          <a:effectLst>
            <a:outerShdw blurRad="50800" dist="38100" dir="2700000" sx="101000" sy="101000" algn="tl" rotWithShape="0">
              <a:prstClr val="black">
                <a:alpha val="31000"/>
              </a:prstClr>
            </a:outerShdw>
          </a:effectLst>
        </p:spPr>
      </p:pic>
      <p:sp>
        <p:nvSpPr>
          <p:cNvPr id="7" name="Text Placeholder 6">
            <a:extLst>
              <a:ext uri="{FF2B5EF4-FFF2-40B4-BE49-F238E27FC236}">
                <a16:creationId xmlns:a16="http://schemas.microsoft.com/office/drawing/2014/main" id="{CC3BC92D-72C0-2D4B-A31B-764B17EA06AD}"/>
              </a:ext>
            </a:extLst>
          </p:cNvPr>
          <p:cNvSpPr txBox="1">
            <a:spLocks/>
          </p:cNvSpPr>
          <p:nvPr/>
        </p:nvSpPr>
        <p:spPr>
          <a:xfrm>
            <a:off x="363539" y="2576060"/>
            <a:ext cx="498610" cy="676592"/>
          </a:xfrm>
          <a:prstGeom prst="rect">
            <a:avLst/>
          </a:prstGeom>
          <a:solidFill>
            <a:schemeClr val="accent1"/>
          </a:solidFill>
        </p:spPr>
        <p:txBody>
          <a:bodyPr lIns="91440" tIns="91440" rIns="91440" bIns="91440" anchor="ctr" anchorCtr="0">
            <a:noAutofit/>
          </a:bodyPr>
          <a:lstStyle>
            <a:lvl1pPr marL="0" indent="0" algn="ctr" defTabSz="685766" rtl="0" eaLnBrk="1" latinLnBrk="0" hangingPunct="1">
              <a:lnSpc>
                <a:spcPct val="90000"/>
              </a:lnSpc>
              <a:spcBef>
                <a:spcPts val="751"/>
              </a:spcBef>
              <a:buFont typeface="Arial"/>
              <a:buNone/>
              <a:defRPr sz="2100" b="1" i="0" kern="1200">
                <a:solidFill>
                  <a:schemeClr val="bg2"/>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bg2"/>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bg2"/>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bg2"/>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dirty="0"/>
              <a:t>▶︎</a:t>
            </a:r>
          </a:p>
        </p:txBody>
      </p:sp>
      <p:sp>
        <p:nvSpPr>
          <p:cNvPr id="8" name="Text Placeholder 12">
            <a:extLst>
              <a:ext uri="{FF2B5EF4-FFF2-40B4-BE49-F238E27FC236}">
                <a16:creationId xmlns:a16="http://schemas.microsoft.com/office/drawing/2014/main" id="{B10A4305-CC79-4745-AEFA-BD38357C6BBD}"/>
              </a:ext>
            </a:extLst>
          </p:cNvPr>
          <p:cNvSpPr txBox="1">
            <a:spLocks/>
          </p:cNvSpPr>
          <p:nvPr/>
        </p:nvSpPr>
        <p:spPr>
          <a:xfrm>
            <a:off x="966651" y="2576060"/>
            <a:ext cx="5129350" cy="676592"/>
          </a:xfrm>
          <a:prstGeom prst="rect">
            <a:avLst/>
          </a:prstGeom>
          <a:solidFill>
            <a:schemeClr val="bg1">
              <a:lumMod val="20000"/>
              <a:lumOff val="80000"/>
            </a:schemeClr>
          </a:solidFill>
        </p:spPr>
        <p:txBody>
          <a:bodyPr wrap="square"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600" dirty="0"/>
              <a:t>Choose from items in the drop-down box </a:t>
            </a:r>
            <a:br>
              <a:rPr lang="en-US" sz="1600" dirty="0"/>
            </a:br>
            <a:r>
              <a:rPr lang="en-US" sz="1600" dirty="0"/>
              <a:t>(now includes more options)</a:t>
            </a:r>
          </a:p>
        </p:txBody>
      </p:sp>
      <p:sp>
        <p:nvSpPr>
          <p:cNvPr id="3" name="TextBox 2">
            <a:extLst>
              <a:ext uri="{FF2B5EF4-FFF2-40B4-BE49-F238E27FC236}">
                <a16:creationId xmlns:a16="http://schemas.microsoft.com/office/drawing/2014/main" id="{2EF6BD44-E02E-B342-867C-B161327858D3}"/>
              </a:ext>
            </a:extLst>
          </p:cNvPr>
          <p:cNvSpPr txBox="1"/>
          <p:nvPr/>
        </p:nvSpPr>
        <p:spPr>
          <a:xfrm>
            <a:off x="363539" y="1685109"/>
            <a:ext cx="5730874" cy="640080"/>
          </a:xfrm>
          <a:prstGeom prst="rect">
            <a:avLst/>
          </a:prstGeom>
          <a:noFill/>
          <a:ln w="38100">
            <a:noFill/>
            <a:bevel/>
          </a:ln>
        </p:spPr>
        <p:txBody>
          <a:bodyPr vert="horz" wrap="square" lIns="640080" tIns="182880" rIns="457200" bIns="182880" rtlCol="0" anchor="b" anchorCtr="0">
            <a:noAutofit/>
          </a:bodyPr>
          <a:lstStyle/>
          <a:p>
            <a:pPr fontAlgn="auto">
              <a:spcAft>
                <a:spcPts val="0"/>
              </a:spcAft>
            </a:pPr>
            <a:r>
              <a:rPr lang="en-US" sz="2400" dirty="0"/>
              <a:t>What can you do differently?</a:t>
            </a:r>
          </a:p>
        </p:txBody>
      </p:sp>
      <p:sp>
        <p:nvSpPr>
          <p:cNvPr id="10" name="Text Placeholder 12">
            <a:extLst>
              <a:ext uri="{FF2B5EF4-FFF2-40B4-BE49-F238E27FC236}">
                <a16:creationId xmlns:a16="http://schemas.microsoft.com/office/drawing/2014/main" id="{CB24E01C-666D-8242-AE79-A92ABC198399}"/>
              </a:ext>
            </a:extLst>
          </p:cNvPr>
          <p:cNvSpPr txBox="1">
            <a:spLocks/>
          </p:cNvSpPr>
          <p:nvPr/>
        </p:nvSpPr>
        <p:spPr>
          <a:xfrm>
            <a:off x="965063" y="3439288"/>
            <a:ext cx="5129350" cy="2530438"/>
          </a:xfrm>
          <a:prstGeom prst="rect">
            <a:avLst/>
          </a:prstGeom>
          <a:solidFill>
            <a:schemeClr val="bg1">
              <a:lumMod val="20000"/>
              <a:lumOff val="80000"/>
            </a:schemeClr>
          </a:solidFill>
        </p:spPr>
        <p:txBody>
          <a:bodyPr wrap="square" lIns="365760" tIns="91440" bIns="91440" anchor="ctr">
            <a:noAutofit/>
          </a:bodyPr>
          <a:lstStyle>
            <a:lvl1pPr marL="0" indent="0" algn="l" defTabSz="685766" rtl="0" eaLnBrk="1" latinLnBrk="0" hangingPunct="1">
              <a:lnSpc>
                <a:spcPct val="90000"/>
              </a:lnSpc>
              <a:spcBef>
                <a:spcPts val="751"/>
              </a:spcBef>
              <a:buFont typeface="Arial"/>
              <a:buNone/>
              <a:defRPr sz="2100" b="0" i="0" kern="1200">
                <a:solidFill>
                  <a:schemeClr val="tx1"/>
                </a:solidFill>
                <a:latin typeface="Arial" panose="020B0604020202020204" pitchFamily="34" charset="0"/>
                <a:ea typeface="Open Sans" charset="0"/>
                <a:cs typeface="Arial" panose="020B0604020202020204" pitchFamily="34" charset="0"/>
              </a:defRPr>
            </a:lvl1pPr>
            <a:lvl2pPr marL="514324" indent="-171442" algn="l" defTabSz="685766" rtl="0" eaLnBrk="1" latinLnBrk="0" hangingPunct="1">
              <a:lnSpc>
                <a:spcPct val="90000"/>
              </a:lnSpc>
              <a:spcBef>
                <a:spcPts val="375"/>
              </a:spcBef>
              <a:buClr>
                <a:schemeClr val="tx2"/>
              </a:buClr>
              <a:buFont typeface="Arial"/>
              <a:buChar char="•"/>
              <a:defRPr sz="1800" b="0" i="0" kern="1200">
                <a:solidFill>
                  <a:schemeClr val="tx1"/>
                </a:solidFill>
                <a:latin typeface="Arial" panose="020B0604020202020204" pitchFamily="34" charset="0"/>
                <a:ea typeface="Open Sans Light" charset="0"/>
                <a:cs typeface="Arial" panose="020B0604020202020204" pitchFamily="34" charset="0"/>
              </a:defRPr>
            </a:lvl2pPr>
            <a:lvl3pPr marL="857207" indent="-171442" algn="l" defTabSz="685766" rtl="0" eaLnBrk="1" latinLnBrk="0" hangingPunct="1">
              <a:lnSpc>
                <a:spcPct val="90000"/>
              </a:lnSpc>
              <a:spcBef>
                <a:spcPts val="375"/>
              </a:spcBef>
              <a:buClr>
                <a:schemeClr val="tx2"/>
              </a:buClr>
              <a:buFont typeface=".AppleSystemUIFont" charset="-120"/>
              <a:buChar char="–"/>
              <a:defRPr sz="1500" b="0" i="0" kern="1200">
                <a:solidFill>
                  <a:schemeClr val="tx1"/>
                </a:solidFill>
                <a:latin typeface="Arial" panose="020B0604020202020204" pitchFamily="34" charset="0"/>
                <a:ea typeface="Open Sans Light" charset="0"/>
                <a:cs typeface="Arial" panose="020B0604020202020204" pitchFamily="34" charset="0"/>
              </a:defRPr>
            </a:lvl3pPr>
            <a:lvl4pPr marL="1200090"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4pPr>
            <a:lvl5pPr marL="1542973" indent="-171442" algn="l" defTabSz="685766" rtl="0" eaLnBrk="1" latinLnBrk="0" hangingPunct="1">
              <a:lnSpc>
                <a:spcPct val="90000"/>
              </a:lnSpc>
              <a:spcBef>
                <a:spcPts val="375"/>
              </a:spcBef>
              <a:buFont typeface="Arial"/>
              <a:buChar char="•"/>
              <a:defRPr sz="1351" b="0" i="0" kern="1200">
                <a:solidFill>
                  <a:schemeClr val="tx1"/>
                </a:solidFill>
                <a:latin typeface="Open Sans Light" charset="0"/>
                <a:ea typeface="Open Sans Light" charset="0"/>
                <a:cs typeface="Open Sans Light" charset="0"/>
              </a:defRPr>
            </a:lvl5pPr>
            <a:lvl6pPr marL="1885856"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fontAlgn="auto">
              <a:spcAft>
                <a:spcPts val="0"/>
              </a:spcAft>
            </a:pPr>
            <a:r>
              <a:rPr lang="en-US" sz="1800" dirty="0"/>
              <a:t>Example: </a:t>
            </a:r>
          </a:p>
          <a:p>
            <a:pPr marL="285750" indent="-285750" fontAlgn="auto">
              <a:spcAft>
                <a:spcPts val="0"/>
              </a:spcAft>
              <a:buFont typeface="Arial" panose="020B0604020202020204" pitchFamily="34" charset="0"/>
              <a:buChar char="•"/>
            </a:pPr>
            <a:r>
              <a:rPr lang="en-US" sz="1600" dirty="0"/>
              <a:t>Select </a:t>
            </a:r>
            <a:r>
              <a:rPr lang="en-US" sz="1600" b="1" dirty="0"/>
              <a:t>Routine Exam/Check-Up – Normal Findings</a:t>
            </a:r>
            <a:endParaRPr lang="en-US" sz="1600" dirty="0"/>
          </a:p>
          <a:p>
            <a:pPr marL="342882" lvl="1" indent="0" fontAlgn="auto">
              <a:lnSpc>
                <a:spcPct val="150000"/>
              </a:lnSpc>
              <a:spcAft>
                <a:spcPts val="0"/>
              </a:spcAft>
              <a:buNone/>
            </a:pPr>
            <a:r>
              <a:rPr lang="en-US" dirty="0"/>
              <a:t>vs.</a:t>
            </a:r>
          </a:p>
          <a:p>
            <a:pPr marL="285750" indent="-285750" fontAlgn="auto">
              <a:spcAft>
                <a:spcPts val="0"/>
              </a:spcAft>
              <a:buFont typeface="Arial" panose="020B0604020202020204" pitchFamily="34" charset="0"/>
              <a:buChar char="•"/>
            </a:pPr>
            <a:r>
              <a:rPr lang="en-US" sz="1600" dirty="0"/>
              <a:t>Selecting “Other” and free form writing “Annual Checkup” or “Checkup Normal.”</a:t>
            </a:r>
          </a:p>
        </p:txBody>
      </p:sp>
      <p:sp>
        <p:nvSpPr>
          <p:cNvPr id="9" name="Oval 8">
            <a:extLst>
              <a:ext uri="{FF2B5EF4-FFF2-40B4-BE49-F238E27FC236}">
                <a16:creationId xmlns:a16="http://schemas.microsoft.com/office/drawing/2014/main" id="{D77A1029-25CD-FE44-B510-AEEC18B6890B}"/>
              </a:ext>
            </a:extLst>
          </p:cNvPr>
          <p:cNvSpPr/>
          <p:nvPr/>
        </p:nvSpPr>
        <p:spPr>
          <a:xfrm>
            <a:off x="7852954" y="3696789"/>
            <a:ext cx="1421675" cy="413044"/>
          </a:xfrm>
          <a:prstGeom prst="ellipse">
            <a:avLst/>
          </a:prstGeom>
          <a:noFill/>
          <a:ln w="25400">
            <a:solidFill>
              <a:schemeClr val="bg1">
                <a:lumMod val="60000"/>
                <a:lumOff val="40000"/>
              </a:schemeClr>
            </a:solidFill>
          </a:ln>
          <a:effectLst>
            <a:outerShdw blurRad="508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7695A99-8FFF-EE47-BB23-44F498B731B3}"/>
              </a:ext>
            </a:extLst>
          </p:cNvPr>
          <p:cNvCxnSpPr>
            <a:cxnSpLocks/>
            <a:stCxn id="10" idx="3"/>
          </p:cNvCxnSpPr>
          <p:nvPr/>
        </p:nvCxnSpPr>
        <p:spPr>
          <a:xfrm flipV="1">
            <a:off x="6094413" y="3931923"/>
            <a:ext cx="1758541" cy="772584"/>
          </a:xfrm>
          <a:prstGeom prst="line">
            <a:avLst/>
          </a:prstGeom>
          <a:ln w="25400">
            <a:solidFill>
              <a:schemeClr val="bg1">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2746768"/>
      </p:ext>
    </p:extLst>
  </p:cSld>
  <p:clrMapOvr>
    <a:masterClrMapping/>
  </p:clrMapOvr>
</p:sld>
</file>

<file path=ppt/theme/theme1.xml><?xml version="1.0" encoding="utf-8"?>
<a:theme xmlns:a="http://schemas.openxmlformats.org/drawingml/2006/main" name="NLG">
  <a:themeElements>
    <a:clrScheme name="NLG 2017">
      <a:dk1>
        <a:srgbClr val="3F403C"/>
      </a:dk1>
      <a:lt1>
        <a:srgbClr val="898B8E"/>
      </a:lt1>
      <a:dk2>
        <a:srgbClr val="3D9B35"/>
      </a:dk2>
      <a:lt2>
        <a:srgbClr val="FFFFFF"/>
      </a:lt2>
      <a:accent1>
        <a:srgbClr val="69B800"/>
      </a:accent1>
      <a:accent2>
        <a:srgbClr val="BDD600"/>
      </a:accent2>
      <a:accent3>
        <a:srgbClr val="00A79D"/>
      </a:accent3>
      <a:accent4>
        <a:srgbClr val="006A8B"/>
      </a:accent4>
      <a:accent5>
        <a:srgbClr val="253E69"/>
      </a:accent5>
      <a:accent6>
        <a:srgbClr val="78458E"/>
      </a:accent6>
      <a:hlink>
        <a:srgbClr val="DF7424"/>
      </a:hlink>
      <a:folHlink>
        <a:srgbClr val="6162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2">
            <a:lumMod val="95000"/>
          </a:schemeClr>
        </a:solidFill>
        <a:ln w="38100">
          <a:noFill/>
          <a:bevel/>
        </a:ln>
      </a:spPr>
      <a:bodyPr vert="horz" wrap="square" lIns="457200" tIns="182880" rIns="457200" bIns="182880" rtlCol="0" anchor="b" anchorCtr="0">
        <a:noAutofit/>
      </a:bodyPr>
      <a:lstStyle>
        <a:defPPr fontAlgn="auto">
          <a:spcAft>
            <a:spcPts val="0"/>
          </a:spcAft>
          <a:defRPr sz="1600" dirty="0" smtClean="0"/>
        </a:defPPr>
      </a:lstStyle>
    </a:txDef>
  </a:objectDefaults>
  <a:extraClrSchemeLst/>
  <a:extLst>
    <a:ext uri="{05A4C25C-085E-4340-85A3-A5531E510DB2}">
      <thm15:themeFamily xmlns:thm15="http://schemas.microsoft.com/office/thememl/2012/main" name="NLG template" id="{6CBB6850-84B0-2C43-9998-D9CF7300BA6F}" vid="{7DE8FC2C-BDFD-B44E-9EA7-F5140E2B6B0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60278</TotalTime>
  <Words>885</Words>
  <Application>Microsoft Macintosh PowerPoint</Application>
  <PresentationFormat>Widescreen</PresentationFormat>
  <Paragraphs>96</Paragraphs>
  <Slides>11</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.AppleSystemUIFont</vt:lpstr>
      <vt:lpstr>Arial</vt:lpstr>
      <vt:lpstr>Arial Narrow</vt:lpstr>
      <vt:lpstr>Bradley Hand ITC</vt:lpstr>
      <vt:lpstr>Open Sans Light</vt:lpstr>
      <vt:lpstr>NLG</vt:lpstr>
      <vt:lpstr>Underwriting Best Practices</vt:lpstr>
      <vt:lpstr>PowerPoint Presentation</vt:lpstr>
      <vt:lpstr>Common Reasons Apps Do Not Qualify for Straight Through Processing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Life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ATTITUDE IS A LITTLE THING THAT MAKES A BIG DIFFERENCE</dc:title>
  <dc:creator>Lindsey Simanskas</dc:creator>
  <cp:lastModifiedBy>Morris, Hannah</cp:lastModifiedBy>
  <cp:revision>1135</cp:revision>
  <cp:lastPrinted>2015-12-29T19:27:41Z</cp:lastPrinted>
  <dcterms:created xsi:type="dcterms:W3CDTF">2016-12-30T21:16:31Z</dcterms:created>
  <dcterms:modified xsi:type="dcterms:W3CDTF">2020-08-21T19:42:26Z</dcterms:modified>
</cp:coreProperties>
</file>